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9" r:id="rId4"/>
    <p:sldId id="258" r:id="rId5"/>
    <p:sldId id="300" r:id="rId6"/>
    <p:sldId id="301" r:id="rId7"/>
    <p:sldId id="312" r:id="rId8"/>
    <p:sldId id="313" r:id="rId9"/>
    <p:sldId id="272" r:id="rId10"/>
    <p:sldId id="273" r:id="rId11"/>
    <p:sldId id="274" r:id="rId12"/>
    <p:sldId id="275" r:id="rId13"/>
    <p:sldId id="276" r:id="rId14"/>
    <p:sldId id="277" r:id="rId15"/>
    <p:sldId id="280" r:id="rId16"/>
    <p:sldId id="281" r:id="rId17"/>
    <p:sldId id="283" r:id="rId18"/>
    <p:sldId id="284" r:id="rId19"/>
    <p:sldId id="285" r:id="rId20"/>
    <p:sldId id="286" r:id="rId21"/>
    <p:sldId id="287" r:id="rId22"/>
    <p:sldId id="288" r:id="rId23"/>
    <p:sldId id="289" r:id="rId24"/>
    <p:sldId id="290" r:id="rId25"/>
    <p:sldId id="291" r:id="rId26"/>
    <p:sldId id="314" r:id="rId27"/>
    <p:sldId id="297" r:id="rId28"/>
    <p:sldId id="309" r:id="rId29"/>
    <p:sldId id="296" r:id="rId30"/>
    <p:sldId id="298" r:id="rId31"/>
    <p:sldId id="311" r:id="rId32"/>
    <p:sldId id="261" r:id="rId33"/>
    <p:sldId id="264" r:id="rId34"/>
    <p:sldId id="270" r:id="rId35"/>
    <p:sldId id="293" r:id="rId36"/>
    <p:sldId id="265" r:id="rId37"/>
    <p:sldId id="271" r:id="rId38"/>
    <p:sldId id="292" r:id="rId39"/>
    <p:sldId id="268" r:id="rId40"/>
    <p:sldId id="310" r:id="rId41"/>
    <p:sldId id="302" r:id="rId42"/>
    <p:sldId id="303" r:id="rId43"/>
    <p:sldId id="304" r:id="rId44"/>
    <p:sldId id="305" r:id="rId45"/>
    <p:sldId id="306" r:id="rId46"/>
    <p:sldId id="307" r:id="rId47"/>
    <p:sldId id="308" r:id="rId48"/>
    <p:sldId id="315" r:id="rId49"/>
    <p:sldId id="316"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1415" autoAdjust="0"/>
  </p:normalViewPr>
  <p:slideViewPr>
    <p:cSldViewPr snapToGrid="0">
      <p:cViewPr varScale="1">
        <p:scale>
          <a:sx n="103" d="100"/>
          <a:sy n="103" d="100"/>
        </p:scale>
        <p:origin x="12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ln w="50800">
          <a:solidFill>
            <a:srgbClr val="FFFF00"/>
          </a:solid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5">
            <a:lumMod val="60000"/>
            <a:lumOff val="40000"/>
          </a:schemeClr>
        </a:solidFill>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a:ln w="50800">
          <a:no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75000"/>
          </a:schemeClr>
        </a:solidFill>
        <a:ln w="38100">
          <a:solidFill>
            <a:srgbClr val="FFFF00"/>
          </a:solidFill>
        </a:ln>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F960E8EE-92A6-4D59-B0B5-A28591161B29}" type="sibTrans" cxnId="{85DA7681-87E9-4FC6-95BC-DEF6E3E2C55A}">
      <dgm:prSet/>
      <dgm:spPr/>
      <dgm:t>
        <a:bodyPr/>
        <a:lstStyle/>
        <a:p>
          <a:endParaRPr lang="en-GB"/>
        </a:p>
      </dgm:t>
    </dgm:pt>
    <dgm:pt modelId="{DE8D1910-DF86-47F4-93C4-EC5739307AA5}" type="par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a:ln w="38100">
          <a:solidFill>
            <a:srgbClr val="FFFF00"/>
          </a:solidFill>
        </a:ln>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38100">
          <a:solidFill>
            <a:srgbClr val="FFFF00"/>
          </a:solidFill>
        </a:ln>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40000"/>
            <a:lumOff val="60000"/>
          </a:schemeClr>
        </a:solidFill>
        <a:ln w="508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lumMod val="7500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06/01/2021</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afternoon and thank you for lending me your time.</a:t>
            </a: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a:p>
            <a:r>
              <a:rPr lang="en-US" dirty="0"/>
              <a:t>Each event stream is uniquely identified by a combination of the domain, entity type and unique identifier of that entity.  This is basically a primary key for the entity.</a:t>
            </a:r>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214890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403137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table storage under a table name made of </a:t>
            </a:r>
            <a:r>
              <a:rPr lang="en-IE" b="1" dirty="0"/>
              <a:t>Domain name</a:t>
            </a:r>
            <a:r>
              <a:rPr lang="en-IE" b="0" dirty="0"/>
              <a:t> and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u="sng" dirty="0"/>
              <a:t>Next</a:t>
            </a:r>
            <a:r>
              <a:rPr lang="en-IE" dirty="0"/>
              <a:t> we need to make a deposit.</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Getting the balance our of the event stream</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a very high level overview of event sourcing because the solution I have put together makes extensive use of this (and I will explain why at the same time).</a:t>
            </a:r>
          </a:p>
          <a:p>
            <a:r>
              <a:rPr lang="en-IE" dirty="0"/>
              <a:t>I will also show some code to illuminate how I am doing this</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an example of the way the architecture hangs together</a:t>
            </a:r>
          </a:p>
          <a:p>
            <a:endParaRPr lang="en-IE" dirty="0"/>
          </a:p>
          <a:p>
            <a:r>
              <a:rPr lang="en-IE" dirty="0"/>
              <a:t>Finally I’ll wrap up with lessons learned and Q&amp;A – hopefully questions form you, probably questions from me and maybe even questions from the crocodile.</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Next making a withdrawal</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a:t>
            </a:r>
          </a:p>
          <a:p>
            <a:r>
              <a:rPr lang="en-IE" dirty="0"/>
              <a:t>We need to make sure no events have happened between us getting the balance and applying the withdrawal even as if they have we could have a concurrency error.</a:t>
            </a:r>
          </a:p>
          <a:p>
            <a:endParaRPr lang="en-IE" dirty="0"/>
          </a:p>
          <a:p>
            <a:r>
              <a:rPr lang="en-IE" dirty="0"/>
              <a:t>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withdrawal function has both an </a:t>
            </a:r>
            <a:r>
              <a:rPr lang="en-IE" b="1" dirty="0"/>
              <a:t>event stream </a:t>
            </a:r>
            <a:r>
              <a:rPr lang="en-IE" dirty="0"/>
              <a:t>parameter and a </a:t>
            </a:r>
            <a:r>
              <a:rPr lang="en-IE" b="1" dirty="0"/>
              <a:t>projection parameter</a:t>
            </a:r>
            <a:r>
              <a:rPr lang="en-IE" dirty="0"/>
              <a:t>, both pointing at the same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a:p>
            <a:r>
              <a:rPr lang="en-US" dirty="0"/>
              <a:t>So at this stage we have a relatively cheap way of storing </a:t>
            </a:r>
            <a:r>
              <a:rPr lang="en-US" b="1" dirty="0"/>
              <a:t>state</a:t>
            </a:r>
            <a:r>
              <a:rPr lang="en-US" b="0" dirty="0"/>
              <a:t> and some logic so we are part of the way to building a system.</a:t>
            </a:r>
          </a:p>
          <a:p>
            <a:r>
              <a:rPr lang="en-US" b="0" dirty="0"/>
              <a:t>Next we need to route instructions to and from our application components – for which I use </a:t>
            </a:r>
            <a:r>
              <a:rPr lang="en-US" b="1" dirty="0"/>
              <a:t>Event Grid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25</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a change occurs the system raises notifications that others can listen out for and optionally act upon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27</a:t>
            </a:fld>
            <a:endParaRPr lang="en-IE"/>
          </a:p>
        </p:txBody>
      </p:sp>
    </p:spTree>
    <p:extLst>
      <p:ext uri="{BB962C8B-B14F-4D97-AF65-F5344CB8AC3E}">
        <p14:creationId xmlns:p14="http://schemas.microsoft.com/office/powerpoint/2010/main" val="1936801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Also – when a projection is run we broadcast the result of that projection as a notification so that any interested parties can, for example, update their reference data and likewise when a classification is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28</a:t>
            </a:fld>
            <a:endParaRPr lang="en-IE"/>
          </a:p>
        </p:txBody>
      </p:sp>
    </p:spTree>
    <p:extLst>
      <p:ext uri="{BB962C8B-B14F-4D97-AF65-F5344CB8AC3E}">
        <p14:creationId xmlns:p14="http://schemas.microsoft.com/office/powerpoint/2010/main" val="880645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Event grid is how notifications, commands and queries are passed around my system.</a:t>
            </a:r>
          </a:p>
          <a:p>
            <a:endParaRPr lang="en-IE" dirty="0"/>
          </a:p>
          <a:p>
            <a:r>
              <a:rPr lang="en-IE" dirty="0"/>
              <a:t>Event grid is “always listening” – if it receives a notification it can trigger an invocation (“wake up”) of the azure function(s) subscribing to it.</a:t>
            </a:r>
          </a:p>
          <a:p>
            <a:endParaRPr lang="en-IE" dirty="0"/>
          </a:p>
          <a:p>
            <a:r>
              <a:rPr lang="en-GB" dirty="0"/>
              <a:t>Event grid will retry sending to a subscription if the send does not succeed – if they fail for 24 hours then the message will be put in a “deal letter” location.</a:t>
            </a:r>
          </a:p>
          <a:p>
            <a:endParaRPr lang="en-GB" dirty="0"/>
          </a:p>
          <a:p>
            <a:r>
              <a:rPr lang="en-GB" dirty="0"/>
              <a:t>Events will be delivered </a:t>
            </a:r>
            <a:r>
              <a:rPr lang="en-GB" b="1" dirty="0"/>
              <a:t>at least</a:t>
            </a:r>
            <a:r>
              <a:rPr lang="en-GB" b="0" dirty="0"/>
              <a:t> once – but possibly more than once, so you should code defensively for that possibility</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2685769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what the message looks like when it comes off Event Grid</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3129605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 retail bank.</a:t>
            </a:r>
          </a:p>
          <a:p>
            <a:endParaRPr lang="en-IE" dirty="0"/>
          </a:p>
          <a:p>
            <a:r>
              <a:rPr lang="en-IE" dirty="0"/>
              <a:t>It is split into three domains – the accounts domain being anything to do with the overall organisation of customer accounts,</a:t>
            </a:r>
          </a:p>
          <a:p>
            <a:r>
              <a:rPr lang="en-IE" dirty="0"/>
              <a:t>The branches domain being to do with physical bank locations,</a:t>
            </a:r>
          </a:p>
          <a:p>
            <a:r>
              <a:rPr lang="en-IE" dirty="0"/>
              <a:t>The products domain being the different offerings that the retail bank markets.</a:t>
            </a:r>
          </a:p>
          <a:p>
            <a:endParaRPr lang="en-IE" dirty="0"/>
          </a:p>
          <a:p>
            <a:r>
              <a:rPr lang="en-IE" dirty="0"/>
              <a:t>The domains have very different scaling profiles so they are each implemented in their own Azure Functions “app”.</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caveats to </a:t>
            </a:r>
            <a:r>
              <a:rPr lang="en-IE"/>
              <a:t>set expectations:</a:t>
            </a:r>
            <a:endParaRPr lang="en-IE" dirty="0"/>
          </a:p>
          <a:p>
            <a:endParaRPr lang="en-IE" dirty="0"/>
          </a:p>
          <a:p>
            <a:r>
              <a:rPr lang="en-IE" dirty="0"/>
              <a:t>The system I am describing here is best suited to non critical or occasional/burst use scenarios rather than enterprise critical systems and is tuned toward minimising cost rather than maximised performance.  If you are having talks with venture capital firms or describing yourself as “the uber of blah” then this may not be ideally suited for you.</a:t>
            </a:r>
          </a:p>
          <a:p>
            <a:endParaRPr lang="en-IE" dirty="0"/>
          </a:p>
          <a:p>
            <a:r>
              <a:rPr lang="en-IE" dirty="0"/>
              <a:t>Also, what I am describing is more of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endParaRPr lang="en-IE" dirty="0"/>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34</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orchestration calls out to </a:t>
            </a:r>
            <a:r>
              <a:rPr lang="en-GB" b="1" dirty="0"/>
              <a:t>Activity</a:t>
            </a:r>
            <a:r>
              <a:rPr lang="en-GB" dirty="0"/>
              <a:t> methods which do the actual work of each step</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35</a:t>
            </a:fld>
            <a:endParaRPr lang="en-IE"/>
          </a:p>
        </p:txBody>
      </p:sp>
    </p:spTree>
    <p:extLst>
      <p:ext uri="{BB962C8B-B14F-4D97-AF65-F5344CB8AC3E}">
        <p14:creationId xmlns:p14="http://schemas.microsoft.com/office/powerpoint/2010/main" val="424308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36</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37</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38</a:t>
            </a:fld>
            <a:endParaRPr lang="en-IE"/>
          </a:p>
        </p:txBody>
      </p:sp>
    </p:spTree>
    <p:extLst>
      <p:ext uri="{BB962C8B-B14F-4D97-AF65-F5344CB8AC3E}">
        <p14:creationId xmlns:p14="http://schemas.microsoft.com/office/powerpoint/2010/main" val="2032962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Event sourcing </a:t>
            </a:r>
            <a:r>
              <a:rPr lang="en-IE" sz="1200" kern="1200" dirty="0">
                <a:solidFill>
                  <a:schemeClr val="tx1"/>
                </a:solidFill>
                <a:effectLst/>
                <a:latin typeface="+mn-lt"/>
                <a:ea typeface="+mn-ea"/>
                <a:cs typeface="+mn-cs"/>
              </a:rPr>
              <a:t>to save on the overhead required </a:t>
            </a:r>
            <a:r>
              <a:rPr lang="en-IE" sz="1200" kern="1200">
                <a:solidFill>
                  <a:schemeClr val="tx1"/>
                </a:solidFill>
                <a:effectLst/>
                <a:latin typeface="+mn-lt"/>
                <a:ea typeface="+mn-ea"/>
                <a:cs typeface="+mn-cs"/>
              </a:rPr>
              <a:t>by using a database</a:t>
            </a:r>
            <a:r>
              <a:rPr lang="en-I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39</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43</a:t>
            </a:fld>
            <a:endParaRPr lang="en-IE"/>
          </a:p>
        </p:txBody>
      </p:sp>
    </p:spTree>
    <p:extLst>
      <p:ext uri="{BB962C8B-B14F-4D97-AF65-F5344CB8AC3E}">
        <p14:creationId xmlns:p14="http://schemas.microsoft.com/office/powerpoint/2010/main" val="78053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44</a:t>
            </a:fld>
            <a:endParaRPr lang="en-IE"/>
          </a:p>
        </p:txBody>
      </p:sp>
    </p:spTree>
    <p:extLst>
      <p:ext uri="{BB962C8B-B14F-4D97-AF65-F5344CB8AC3E}">
        <p14:creationId xmlns:p14="http://schemas.microsoft.com/office/powerpoint/2010/main" val="3553194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45</a:t>
            </a:fld>
            <a:endParaRPr lang="en-IE"/>
          </a:p>
        </p:txBody>
      </p:sp>
    </p:spTree>
    <p:extLst>
      <p:ext uri="{BB962C8B-B14F-4D97-AF65-F5344CB8AC3E}">
        <p14:creationId xmlns:p14="http://schemas.microsoft.com/office/powerpoint/2010/main" val="224760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46</a:t>
            </a:fld>
            <a:endParaRPr lang="en-IE"/>
          </a:p>
        </p:txBody>
      </p:sp>
    </p:spTree>
    <p:extLst>
      <p:ext uri="{BB962C8B-B14F-4D97-AF65-F5344CB8AC3E}">
        <p14:creationId xmlns:p14="http://schemas.microsoft.com/office/powerpoint/2010/main" val="3968278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47</a:t>
            </a:fld>
            <a:endParaRPr lang="en-IE"/>
          </a:p>
        </p:txBody>
      </p:sp>
    </p:spTree>
    <p:extLst>
      <p:ext uri="{BB962C8B-B14F-4D97-AF65-F5344CB8AC3E}">
        <p14:creationId xmlns:p14="http://schemas.microsoft.com/office/powerpoint/2010/main" val="1563470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49</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an event sourcing system we don’t store the state of any entity but rather store a history of all the events that have occurred to that entity and then derive the state by reading that history.</a:t>
            </a:r>
          </a:p>
          <a:p>
            <a:endParaRPr lang="en-IE" dirty="0"/>
          </a:p>
          <a:p>
            <a:r>
              <a:rPr lang="en-IE" dirty="0"/>
              <a:t>The best way I can explain this is with an example, and the usual example for event sourcing is the bank account example.</a:t>
            </a:r>
          </a:p>
          <a:p>
            <a:endParaRPr lang="en-IE" dirty="0"/>
          </a:p>
          <a:p>
            <a:endParaRPr lang="en-IE" dirty="0"/>
          </a:p>
          <a:p>
            <a:r>
              <a:rPr lang="en-IE" dirty="0"/>
              <a:t>This is how data gets stored in an event sourced system.</a:t>
            </a:r>
          </a:p>
        </p:txBody>
      </p:sp>
      <p:sp>
        <p:nvSpPr>
          <p:cNvPr id="4" name="Slide Number Placeholder 3"/>
          <p:cNvSpPr>
            <a:spLocks noGrp="1"/>
          </p:cNvSpPr>
          <p:nvPr>
            <p:ph type="sldNum" sz="quarter" idx="10"/>
          </p:nvPr>
        </p:nvSpPr>
        <p:spPr/>
        <p:txBody>
          <a:bodyPr/>
          <a:lstStyle/>
          <a:p>
            <a:fld id="{FC40147F-6FC4-4557-A7ED-DD4DE4DCE0E6}" type="slidenum">
              <a:rPr lang="en-IE" smtClean="0"/>
              <a:t>5</a:t>
            </a:fld>
            <a:endParaRPr lang="en-IE"/>
          </a:p>
        </p:txBody>
      </p:sp>
    </p:spTree>
    <p:extLst>
      <p:ext uri="{BB962C8B-B14F-4D97-AF65-F5344CB8AC3E}">
        <p14:creationId xmlns:p14="http://schemas.microsoft.com/office/powerpoint/2010/main" val="336745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Since running a projection incurs a cost, my preference is to run it on demand – meaning that you only incur the cost if you need to get the state of an event stream backed entity</a:t>
            </a:r>
          </a:p>
          <a:p>
            <a:endParaRPr lang="en-IE" dirty="0"/>
          </a:p>
          <a:p>
            <a:r>
              <a:rPr lang="en-IE" dirty="0"/>
              <a:t>In addition to the state, a projection should also return the event sequence number of the last event it read in deriving the state – why this is needed will become obvious later on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6</a:t>
            </a:fld>
            <a:endParaRPr lang="en-IE"/>
          </a:p>
        </p:txBody>
      </p:sp>
    </p:spTree>
    <p:extLst>
      <p:ext uri="{BB962C8B-B14F-4D97-AF65-F5344CB8AC3E}">
        <p14:creationId xmlns:p14="http://schemas.microsoft.com/office/powerpoint/2010/main" val="225569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Because everything else builds on this I will just pause to see if there are any questions about event sourcing as an idea?</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8</a:t>
            </a:fld>
            <a:endParaRPr lang="en-IE"/>
          </a:p>
        </p:txBody>
      </p:sp>
    </p:spTree>
    <p:extLst>
      <p:ext uri="{BB962C8B-B14F-4D97-AF65-F5344CB8AC3E}">
        <p14:creationId xmlns:p14="http://schemas.microsoft.com/office/powerpoint/2010/main" val="304944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let me show you what the code looks like in practice</a:t>
            </a:r>
          </a:p>
          <a:p>
            <a:endParaRPr lang="en-IE" dirty="0"/>
          </a:p>
          <a:p>
            <a:r>
              <a:rPr lang="en-IE" dirty="0"/>
              <a:t>(If you would like to have a play along there is a </a:t>
            </a:r>
            <a:r>
              <a:rPr lang="en-IE" dirty="0" err="1"/>
              <a:t>Blazor</a:t>
            </a:r>
            <a:r>
              <a:rPr lang="en-IE" dirty="0"/>
              <a:t> front end at the above URL)</a:t>
            </a:r>
          </a:p>
        </p:txBody>
      </p:sp>
      <p:sp>
        <p:nvSpPr>
          <p:cNvPr id="4" name="Slide Number Placeholder 3"/>
          <p:cNvSpPr>
            <a:spLocks noGrp="1"/>
          </p:cNvSpPr>
          <p:nvPr>
            <p:ph type="sldNum" sz="quarter" idx="5"/>
          </p:nvPr>
        </p:nvSpPr>
        <p:spPr/>
        <p:txBody>
          <a:bodyPr/>
          <a:lstStyle/>
          <a:p>
            <a:fld id="{BEF28922-F286-42E5-8B45-0555F1675A4E}" type="slidenum">
              <a:rPr lang="en-IE" smtClean="0"/>
              <a:t>9</a:t>
            </a:fld>
            <a:endParaRPr lang="en-IE"/>
          </a:p>
        </p:txBody>
      </p:sp>
    </p:spTree>
    <p:extLst>
      <p:ext uri="{BB962C8B-B14F-4D97-AF65-F5344CB8AC3E}">
        <p14:creationId xmlns:p14="http://schemas.microsoft.com/office/powerpoint/2010/main" val="222515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will start with opening a new account.</a:t>
            </a:r>
          </a:p>
          <a:p>
            <a:endParaRPr lang="en-IE" dirty="0"/>
          </a:p>
          <a:p>
            <a:r>
              <a:rPr lang="en-IE" dirty="0"/>
              <a:t>The rules are :-</a:t>
            </a:r>
          </a:p>
          <a:p>
            <a:r>
              <a:rPr lang="en-IE" dirty="0"/>
              <a:t>An account can only be created once - therefore if an event stream already exists for the account, do not create a new one or append an account opened event.</a:t>
            </a:r>
          </a:p>
          <a:p>
            <a:endParaRPr lang="en-IE" dirty="0"/>
          </a:p>
          <a:p>
            <a:r>
              <a:rPr lang="en-IE" dirty="0"/>
              <a:t>This means we need to look out for a </a:t>
            </a:r>
            <a:r>
              <a:rPr lang="en-IE" b="1" dirty="0"/>
              <a:t>concurrency crocodile</a:t>
            </a:r>
            <a:r>
              <a:rPr lang="en-IE" b="0" dirty="0"/>
              <a:t> – what happens if two functions try to open an account with the same number at the same time.</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359109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1/6/2021</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1/6/2021</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flickr.com/photos/ajc1/14793027052/" TargetMode="External"/><Relationship Id="rId4" Type="http://schemas.openxmlformats.org/officeDocument/2006/relationships/image" Target="../media/image2.jpg&amp;ehk=py4xs5iq"/></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johnpapa.net/configuring-azure-functions-intellisense-via-json-schema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hyperlink" Target="https://johnpapa.net/configuring-azure-functions-intellisense-via-json-schema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johnpapa.net/configuring-azure-functions-intellisense-via-json-schema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view-image.php?image=4162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johnpapa.net/configuring-azure-functions-intellisense-via-json-schema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hyperlink" Target="https://johnpapa.net/configuring-azure-functions-intellisense-via-json-schema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hyperlink" Target="https://www.publicdomainpictures.net/view-image.php?image=41627"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8.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creative-commons-images.com/clipboard/bank-account.html" TargetMode="External"/><Relationship Id="rId3" Type="http://schemas.openxmlformats.org/officeDocument/2006/relationships/image" Target="../media/image40.jpg"/><Relationship Id="rId7"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infotradekenya.go.ke/procedure/285/" TargetMode="External"/><Relationship Id="rId11" Type="http://schemas.openxmlformats.org/officeDocument/2006/relationships/image" Target="../media/image45.svg"/><Relationship Id="rId5" Type="http://schemas.openxmlformats.org/officeDocument/2006/relationships/image" Target="../media/image41.jpg"/><Relationship Id="rId10" Type="http://schemas.openxmlformats.org/officeDocument/2006/relationships/image" Target="../media/image44.png"/><Relationship Id="rId4" Type="http://schemas.openxmlformats.org/officeDocument/2006/relationships/hyperlink" Target="http://wccftech.com/credit-card-details-anonymous/" TargetMode="External"/><Relationship Id="rId9" Type="http://schemas.openxmlformats.org/officeDocument/2006/relationships/image" Target="../media/image43.png&amp;ehk=O3stGmYokl71Ma16xmwUIQ&amp;r=0&amp;pid=OfficeInsert"/></Relationships>
</file>

<file path=ppt/slides/_rels/slide33.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6.png"/><Relationship Id="rId7" Type="http://schemas.openxmlformats.org/officeDocument/2006/relationships/hyperlink" Target="https://johnpapa.net/configuring-azure-functions-intellisense-via-json-schema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35.png"/><Relationship Id="rId4" Type="http://schemas.openxmlformats.org/officeDocument/2006/relationships/image" Target="../media/image47.png"/><Relationship Id="rId9" Type="http://schemas.openxmlformats.org/officeDocument/2006/relationships/hyperlink" Target="http://www.creative-commons-images.com/clipboard/bank-account.html" TargetMode="Externa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8.png"/><Relationship Id="rId7" Type="http://schemas.openxmlformats.org/officeDocument/2006/relationships/diagramColors" Target="../diagrams/colors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1.xml"/><Relationship Id="rId9" Type="http://schemas.openxmlformats.org/officeDocument/2006/relationships/image" Target="../media/image21.gif"/></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2.xml"/><Relationship Id="rId9" Type="http://schemas.openxmlformats.org/officeDocument/2006/relationships/image" Target="../media/image21.gif"/></Relationships>
</file>

<file path=ppt/slides/_rels/slide3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6.png"/><Relationship Id="rId7" Type="http://schemas.openxmlformats.org/officeDocument/2006/relationships/hyperlink" Target="https://johnpapa.net/configuring-azure-functions-intellisense-via-json-schema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35.png"/><Relationship Id="rId4" Type="http://schemas.openxmlformats.org/officeDocument/2006/relationships/image" Target="../media/image47.png"/><Relationship Id="rId9" Type="http://schemas.openxmlformats.org/officeDocument/2006/relationships/hyperlink" Target="http://www.creative-commons-images.com/clipboard/bank-account.html" TargetMode="External"/></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0.png"/><Relationship Id="rId7" Type="http://schemas.openxmlformats.org/officeDocument/2006/relationships/diagramColors" Target="../diagrams/colors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3.xml"/><Relationship Id="rId9" Type="http://schemas.openxmlformats.org/officeDocument/2006/relationships/image" Target="../media/image21.gif"/></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hyperlink" Target="https://johnpapa.net/configuring-azure-functions-intellisense-via-json-schemas/" TargetMode="External"/><Relationship Id="rId4" Type="http://schemas.openxmlformats.org/officeDocument/2006/relationships/diagramLayout" Target="../diagrams/layout4.xml"/><Relationship Id="rId9" Type="http://schemas.openxmlformats.org/officeDocument/2006/relationships/image" Target="../media/image21.gif"/></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21.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mariowiki.com/Bonus_Game_(Super_Mario_Land)"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20.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hyperlink" Target="https://www.mariowiki.com/Bonus_Game_(Super_Mario_Land)" TargetMode="External"/><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hyperlink" Target="http://www.forparrots.com/2013/01/26/nuts/" TargetMode="External"/><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6.png"/><Relationship Id="rId7" Type="http://schemas.openxmlformats.org/officeDocument/2006/relationships/hyperlink" Target="https://johnpapa.net/configuring-azure-functions-intellisense-via-json-schema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35.png"/><Relationship Id="rId4" Type="http://schemas.openxmlformats.org/officeDocument/2006/relationships/image" Target="../media/image47.png"/><Relationship Id="rId9" Type="http://schemas.openxmlformats.org/officeDocument/2006/relationships/hyperlink" Target="http://www.creative-commons-images.com/clipboard/bank-account.htm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3.jp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4.jpg"/><Relationship Id="rId4" Type="http://schemas.openxmlformats.org/officeDocument/2006/relationships/hyperlink" Target="https://flickr.com/photos/33263856@n02/5156586165"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flickr.com/photos/59937401@N07/5857248045/" TargetMode="External"/><Relationship Id="rId7"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hyperlink" Target="https://johnpapa.net/configuring-azure-functions-intellisense-via-json-schemas/" TargetMode="External"/><Relationship Id="rId5" Type="http://schemas.openxmlformats.org/officeDocument/2006/relationships/image" Target="../media/image21.gi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flickr.com/photos/33263856@N02/515719474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www.publicdomainpictures.net/view-image.php?image=416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467" y="4143897"/>
            <a:ext cx="4451149" cy="1093507"/>
          </a:xfrm>
          <a:prstGeom prst="rect">
            <a:avLst/>
          </a:prstGeom>
        </p:spPr>
      </p:pic>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13162" y="2061305"/>
            <a:ext cx="12082409" cy="1729398"/>
          </a:xfrm>
        </p:spPr>
        <p:txBody>
          <a:bodyPr>
            <a:noAutofit/>
          </a:bodyPr>
          <a:lstStyle/>
          <a:p>
            <a:r>
              <a:rPr lang="en-IE" sz="4800" b="1" dirty="0">
                <a:solidFill>
                  <a:srgbClr val="0070C0"/>
                </a:solidFill>
              </a:rPr>
              <a:t>Event Sourcing </a:t>
            </a:r>
            <a:r>
              <a:rPr lang="en-IE" sz="4800" dirty="0"/>
              <a:t>and </a:t>
            </a:r>
            <a:r>
              <a:rPr lang="en-IE" sz="4800" b="1" dirty="0">
                <a:solidFill>
                  <a:srgbClr val="FF0000"/>
                </a:solidFill>
              </a:rPr>
              <a:t>C</a:t>
            </a:r>
            <a:r>
              <a:rPr lang="en-IE" sz="4800" b="1" dirty="0">
                <a:solidFill>
                  <a:srgbClr val="00B050"/>
                </a:solidFill>
              </a:rPr>
              <a:t>Q</a:t>
            </a:r>
            <a:r>
              <a:rPr lang="en-IE" sz="4800" b="1" dirty="0">
                <a:solidFill>
                  <a:srgbClr val="00B0F0"/>
                </a:solidFill>
              </a:rPr>
              <a:t>R</a:t>
            </a:r>
            <a:r>
              <a:rPr lang="en-IE" sz="4800" b="1" dirty="0">
                <a:solidFill>
                  <a:srgbClr val="FFC000"/>
                </a:solidFill>
              </a:rPr>
              <a:t>S</a:t>
            </a:r>
            <a:r>
              <a:rPr lang="en-IE" sz="4800" dirty="0"/>
              <a:t> </a:t>
            </a:r>
          </a:p>
          <a:p>
            <a:r>
              <a:rPr lang="en-IE" sz="4800" dirty="0"/>
              <a:t>on Azure serverless functions</a:t>
            </a:r>
            <a:endParaRPr lang="en-US" sz="4800" dirty="0"/>
          </a:p>
        </p:txBody>
      </p:sp>
      <p:sp>
        <p:nvSpPr>
          <p:cNvPr id="6" name="TextBox 5">
            <a:extLst>
              <a:ext uri="{FF2B5EF4-FFF2-40B4-BE49-F238E27FC236}">
                <a16:creationId xmlns:a16="http://schemas.microsoft.com/office/drawing/2014/main" id="{1C800C41-70C5-4C70-A698-BCA9D2744E19}"/>
              </a:ext>
            </a:extLst>
          </p:cNvPr>
          <p:cNvSpPr txBox="1"/>
          <p:nvPr/>
        </p:nvSpPr>
        <p:spPr>
          <a:xfrm>
            <a:off x="-510933" y="6129031"/>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0768" y="6432659"/>
            <a:ext cx="316075" cy="316075"/>
          </a:xfrm>
          <a:prstGeom prst="rect">
            <a:avLst/>
          </a:prstGeom>
        </p:spPr>
      </p:pic>
      <p:pic>
        <p:nvPicPr>
          <p:cNvPr id="10" name="Picture 9">
            <a:extLst>
              <a:ext uri="{FF2B5EF4-FFF2-40B4-BE49-F238E27FC236}">
                <a16:creationId xmlns:a16="http://schemas.microsoft.com/office/drawing/2014/main" id="{9BF2BA5A-1835-4700-A247-90CF383C7737}"/>
              </a:ext>
            </a:extLst>
          </p:cNvPr>
          <p:cNvPicPr>
            <a:picLocks noChangeAspect="1"/>
          </p:cNvPicPr>
          <p:nvPr/>
        </p:nvPicPr>
        <p:blipFill>
          <a:blip r:embed="rId6"/>
          <a:stretch>
            <a:fillRect/>
          </a:stretch>
        </p:blipFill>
        <p:spPr>
          <a:xfrm>
            <a:off x="10254343" y="124699"/>
            <a:ext cx="1738791" cy="2324425"/>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pic>
        <p:nvPicPr>
          <p:cNvPr id="10" name="Picture 9">
            <a:extLst>
              <a:ext uri="{FF2B5EF4-FFF2-40B4-BE49-F238E27FC236}">
                <a16:creationId xmlns:a16="http://schemas.microsoft.com/office/drawing/2014/main" id="{02C65D91-8F75-4AA7-B648-B0FCD2CE58EC}"/>
              </a:ext>
            </a:extLst>
          </p:cNvPr>
          <p:cNvPicPr>
            <a:picLocks noChangeAspect="1"/>
          </p:cNvPicPr>
          <p:nvPr/>
        </p:nvPicPr>
        <p:blipFill>
          <a:blip r:embed="rId6"/>
          <a:stretch>
            <a:fillRect/>
          </a:stretch>
        </p:blipFill>
        <p:spPr>
          <a:xfrm>
            <a:off x="7665585" y="1120613"/>
            <a:ext cx="1978023" cy="1732898"/>
          </a:xfrm>
          <a:prstGeom prst="rect">
            <a:avLst/>
          </a:prstGeom>
        </p:spPr>
      </p:pic>
      <p:sp>
        <p:nvSpPr>
          <p:cNvPr id="11" name="TextBox 10">
            <a:extLst>
              <a:ext uri="{FF2B5EF4-FFF2-40B4-BE49-F238E27FC236}">
                <a16:creationId xmlns:a16="http://schemas.microsoft.com/office/drawing/2014/main" id="{59DBD0BC-FBF5-4AE3-BCEA-CA166505B1A0}"/>
              </a:ext>
            </a:extLst>
          </p:cNvPr>
          <p:cNvSpPr txBox="1"/>
          <p:nvPr/>
        </p:nvSpPr>
        <p:spPr>
          <a:xfrm>
            <a:off x="7665585" y="2813356"/>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26527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906061" y="1733803"/>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389687" y="5805907"/>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7" name="TextBox 6">
            <a:extLst>
              <a:ext uri="{FF2B5EF4-FFF2-40B4-BE49-F238E27FC236}">
                <a16:creationId xmlns:a16="http://schemas.microsoft.com/office/drawing/2014/main" id="{F1E0726E-33A2-48B1-8B19-DB1748522F98}"/>
              </a:ext>
            </a:extLst>
          </p:cNvPr>
          <p:cNvSpPr txBox="1"/>
          <p:nvPr/>
        </p:nvSpPr>
        <p:spPr>
          <a:xfrm>
            <a:off x="2716062" y="5805403"/>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8" name="TextBox 7">
            <a:extLst>
              <a:ext uri="{FF2B5EF4-FFF2-40B4-BE49-F238E27FC236}">
                <a16:creationId xmlns:a16="http://schemas.microsoft.com/office/drawing/2014/main" id="{17395A7C-46D5-4F33-9740-BAFFE5FAF1A3}"/>
              </a:ext>
            </a:extLst>
          </p:cNvPr>
          <p:cNvSpPr txBox="1"/>
          <p:nvPr/>
        </p:nvSpPr>
        <p:spPr>
          <a:xfrm>
            <a:off x="4374258" y="5805403"/>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0" name="Straight Arrow Connector 9">
            <a:extLst>
              <a:ext uri="{FF2B5EF4-FFF2-40B4-BE49-F238E27FC236}">
                <a16:creationId xmlns:a16="http://schemas.microsoft.com/office/drawing/2014/main" id="{772D3067-8B31-4256-A0C9-F6384A1577C9}"/>
              </a:ext>
            </a:extLst>
          </p:cNvPr>
          <p:cNvCxnSpPr>
            <a:cxnSpLocks/>
            <a:stCxn id="6" idx="0"/>
          </p:cNvCxnSpPr>
          <p:nvPr/>
        </p:nvCxnSpPr>
        <p:spPr>
          <a:xfrm flipV="1">
            <a:off x="1898000" y="5085708"/>
            <a:ext cx="824652"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cxnSpLocks/>
          </p:cNvCxnSpPr>
          <p:nvPr/>
        </p:nvCxnSpPr>
        <p:spPr>
          <a:xfrm flipV="1">
            <a:off x="3564946" y="50441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4896901"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9BA7363-398A-450B-940D-45CA432503F3}"/>
              </a:ext>
            </a:extLst>
          </p:cNvPr>
          <p:cNvSpPr/>
          <p:nvPr/>
        </p:nvSpPr>
        <p:spPr>
          <a:xfrm>
            <a:off x="1232899" y="4808306"/>
            <a:ext cx="7623418" cy="3184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410250" y="1403012"/>
            <a:ext cx="10634469" cy="5286937"/>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A40E85-E1A0-44AF-8E56-B4C721770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2759"/>
            <a:ext cx="12192000" cy="2252481"/>
          </a:xfrm>
          <a:prstGeom prst="rect">
            <a:avLst/>
          </a:prstGeom>
        </p:spPr>
      </p:pic>
      <p:sp>
        <p:nvSpPr>
          <p:cNvPr id="7" name="TextBox 6">
            <a:extLst>
              <a:ext uri="{FF2B5EF4-FFF2-40B4-BE49-F238E27FC236}">
                <a16:creationId xmlns:a16="http://schemas.microsoft.com/office/drawing/2014/main" id="{FD094418-4FB9-4332-9EB6-7477B22A6AC4}"/>
              </a:ext>
            </a:extLst>
          </p:cNvPr>
          <p:cNvSpPr txBox="1"/>
          <p:nvPr/>
        </p:nvSpPr>
        <p:spPr>
          <a:xfrm>
            <a:off x="1912330" y="5805403"/>
            <a:ext cx="1198983" cy="369332"/>
          </a:xfrm>
          <a:prstGeom prst="rect">
            <a:avLst/>
          </a:prstGeom>
          <a:noFill/>
        </p:spPr>
        <p:txBody>
          <a:bodyPr wrap="none" rtlCol="0">
            <a:spAutoFit/>
          </a:bodyPr>
          <a:lstStyle/>
          <a:p>
            <a:r>
              <a:rPr lang="en-IE" dirty="0">
                <a:solidFill>
                  <a:schemeClr val="accent6">
                    <a:lumMod val="50000"/>
                  </a:schemeClr>
                </a:solidFill>
              </a:rPr>
              <a:t>SEQUENCE</a:t>
            </a:r>
            <a:endParaRPr lang="en-GB" dirty="0">
              <a:solidFill>
                <a:schemeClr val="accent6">
                  <a:lumMod val="50000"/>
                </a:schemeClr>
              </a:solidFill>
            </a:endParaRPr>
          </a:p>
        </p:txBody>
      </p:sp>
      <p:cxnSp>
        <p:nvCxnSpPr>
          <p:cNvPr id="8" name="Straight Arrow Connector 7">
            <a:extLst>
              <a:ext uri="{FF2B5EF4-FFF2-40B4-BE49-F238E27FC236}">
                <a16:creationId xmlns:a16="http://schemas.microsoft.com/office/drawing/2014/main" id="{E09DA776-5243-49EE-B370-F549E76D147C}"/>
              </a:ext>
            </a:extLst>
          </p:cNvPr>
          <p:cNvCxnSpPr>
            <a:cxnSpLocks/>
            <a:stCxn id="7" idx="0"/>
          </p:cNvCxnSpPr>
          <p:nvPr/>
        </p:nvCxnSpPr>
        <p:spPr>
          <a:xfrm flipH="1" flipV="1">
            <a:off x="1397285" y="4438436"/>
            <a:ext cx="1114537"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A24352-CAB6-41AB-862E-C746DB03D7C4}"/>
              </a:ext>
            </a:extLst>
          </p:cNvPr>
          <p:cNvSpPr txBox="1"/>
          <p:nvPr/>
        </p:nvSpPr>
        <p:spPr>
          <a:xfrm>
            <a:off x="5682946" y="5805403"/>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69EF4D35-39DE-4319-9CD0-CF93BDD764C1}"/>
              </a:ext>
            </a:extLst>
          </p:cNvPr>
          <p:cNvCxnSpPr>
            <a:cxnSpLocks/>
            <a:stCxn id="10" idx="0"/>
          </p:cNvCxnSpPr>
          <p:nvPr/>
        </p:nvCxnSpPr>
        <p:spPr>
          <a:xfrm flipV="1">
            <a:off x="6337933" y="4438436"/>
            <a:ext cx="576575"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D447FC-9994-4B39-B998-40268BAD24D9}"/>
              </a:ext>
            </a:extLst>
          </p:cNvPr>
          <p:cNvSpPr txBox="1"/>
          <p:nvPr/>
        </p:nvSpPr>
        <p:spPr>
          <a:xfrm>
            <a:off x="144837" y="5167311"/>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4" name="Straight Arrow Connector 13">
            <a:extLst>
              <a:ext uri="{FF2B5EF4-FFF2-40B4-BE49-F238E27FC236}">
                <a16:creationId xmlns:a16="http://schemas.microsoft.com/office/drawing/2014/main" id="{589ADC32-4B36-4FF6-9616-215A1B2AFEB6}"/>
              </a:ext>
            </a:extLst>
          </p:cNvPr>
          <p:cNvCxnSpPr>
            <a:cxnSpLocks/>
            <a:stCxn id="13" idx="0"/>
          </p:cNvCxnSpPr>
          <p:nvPr/>
        </p:nvCxnSpPr>
        <p:spPr>
          <a:xfrm flipH="1" flipV="1">
            <a:off x="667480" y="4447616"/>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2B10C3-C04D-45EE-91E9-52E4E3C4E2FD}"/>
              </a:ext>
            </a:extLst>
          </p:cNvPr>
          <p:cNvSpPr/>
          <p:nvPr/>
        </p:nvSpPr>
        <p:spPr>
          <a:xfrm>
            <a:off x="0" y="2302759"/>
            <a:ext cx="6749781" cy="4609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B82445-FB52-4E60-86CD-922D08FC20DB}"/>
              </a:ext>
            </a:extLst>
          </p:cNvPr>
          <p:cNvSpPr/>
          <p:nvPr/>
        </p:nvSpPr>
        <p:spPr>
          <a:xfrm>
            <a:off x="0" y="2763747"/>
            <a:ext cx="9647093" cy="1771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3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F6DF6D04-BD93-4CAB-B7F1-D180C3BC0F2E}"/>
              </a:ext>
            </a:extLst>
          </p:cNvPr>
          <p:cNvPicPr>
            <a:picLocks noChangeAspect="1"/>
          </p:cNvPicPr>
          <p:nvPr/>
        </p:nvPicPr>
        <p:blipFill>
          <a:blip r:embed="rId5"/>
          <a:stretch>
            <a:fillRect/>
          </a:stretch>
        </p:blipFill>
        <p:spPr>
          <a:xfrm>
            <a:off x="234068" y="1415717"/>
            <a:ext cx="11780701" cy="4779599"/>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109733" y="1918469"/>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883652" y="4675246"/>
            <a:ext cx="2958952" cy="369332"/>
          </a:xfrm>
          <a:prstGeom prst="rect">
            <a:avLst/>
          </a:prstGeom>
          <a:noFill/>
        </p:spPr>
        <p:txBody>
          <a:bodyPr wrap="none" rtlCol="0">
            <a:spAutoFit/>
          </a:bodyPr>
          <a:lstStyle/>
          <a:p>
            <a:r>
              <a:rPr lang="en-IE" dirty="0">
                <a:solidFill>
                  <a:schemeClr val="accent6">
                    <a:lumMod val="50000"/>
                  </a:schemeClr>
                </a:solidFill>
              </a:rPr>
              <a:t>TYPE OF PROJECTION TO RUN</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8E599301-56E5-4B67-AFAA-EF62247887EA}"/>
              </a:ext>
            </a:extLst>
          </p:cNvPr>
          <p:cNvCxnSpPr>
            <a:cxnSpLocks/>
          </p:cNvCxnSpPr>
          <p:nvPr/>
        </p:nvCxnSpPr>
        <p:spPr>
          <a:xfrm flipH="1" flipV="1">
            <a:off x="6256984" y="3523500"/>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81CF1E2-C041-4B73-AF63-E3DEC241C0C6}"/>
              </a:ext>
            </a:extLst>
          </p:cNvPr>
          <p:cNvSpPr/>
          <p:nvPr/>
        </p:nvSpPr>
        <p:spPr>
          <a:xfrm>
            <a:off x="322021" y="3269751"/>
            <a:ext cx="10219264" cy="3184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666789" y="1379226"/>
            <a:ext cx="8427098" cy="5478774"/>
          </a:xfrm>
          <a:prstGeom prst="rect">
            <a:avLst/>
          </a:prstGeom>
          <a:ln>
            <a:solidFill>
              <a:schemeClr val="tx1"/>
            </a:solidFill>
          </a:ln>
        </p:spPr>
      </p:pic>
      <p:sp>
        <p:nvSpPr>
          <p:cNvPr id="6" name="Rectangle 5">
            <a:extLst>
              <a:ext uri="{FF2B5EF4-FFF2-40B4-BE49-F238E27FC236}">
                <a16:creationId xmlns:a16="http://schemas.microsoft.com/office/drawing/2014/main" id="{299D8553-9086-42C7-8851-EB9847B04908}"/>
              </a:ext>
            </a:extLst>
          </p:cNvPr>
          <p:cNvSpPr/>
          <p:nvPr/>
        </p:nvSpPr>
        <p:spPr>
          <a:xfrm>
            <a:off x="1030938" y="1690688"/>
            <a:ext cx="2893790" cy="2902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01B85A6-7AF8-4B0E-9038-35915A3DC82C}"/>
              </a:ext>
            </a:extLst>
          </p:cNvPr>
          <p:cNvSpPr/>
          <p:nvPr/>
        </p:nvSpPr>
        <p:spPr>
          <a:xfrm>
            <a:off x="1030939" y="3480370"/>
            <a:ext cx="5893844" cy="1686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b="1" dirty="0"/>
              <a:t>Agenda</a:t>
            </a:r>
            <a:endParaRPr lang="en-US" b="1"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a:xfrm>
            <a:off x="838200" y="1568771"/>
            <a:ext cx="10515600" cy="4351338"/>
          </a:xfrm>
        </p:spPr>
        <p:txBody>
          <a:bodyPr/>
          <a:lstStyle/>
          <a:p>
            <a:r>
              <a:rPr lang="en-IE" dirty="0"/>
              <a:t>Motivation</a:t>
            </a:r>
          </a:p>
          <a:p>
            <a:r>
              <a:rPr lang="en-IE" dirty="0"/>
              <a:t>Introduction to “event sourcing”</a:t>
            </a:r>
          </a:p>
          <a:p>
            <a:pPr lvl="1"/>
            <a:r>
              <a:rPr lang="en-IE" dirty="0"/>
              <a:t>Walk-through example</a:t>
            </a:r>
          </a:p>
          <a:p>
            <a:pPr marL="457200" lvl="1" indent="0">
              <a:buNone/>
            </a:pPr>
            <a:endParaRPr lang="en-IE" dirty="0"/>
          </a:p>
          <a:p>
            <a:r>
              <a:rPr lang="en-IE" dirty="0"/>
              <a:t>Notifications</a:t>
            </a:r>
          </a:p>
          <a:p>
            <a:pPr marL="0" indent="0">
              <a:buNone/>
            </a:pPr>
            <a:endParaRPr lang="en-IE" dirty="0"/>
          </a:p>
          <a:p>
            <a:r>
              <a:rPr lang="en-IE" dirty="0"/>
              <a:t>Introduction to Azure Event Grid </a:t>
            </a:r>
          </a:p>
          <a:p>
            <a:pPr marL="0" indent="0">
              <a:buNone/>
            </a:pPr>
            <a:endParaRPr lang="en-IE" dirty="0"/>
          </a:p>
        </p:txBody>
      </p:sp>
      <p:pic>
        <p:nvPicPr>
          <p:cNvPr id="4" name="Picture 3" descr="Paw-prints (a short pause)&#10;">
            <a:extLst>
              <a:ext uri="{FF2B5EF4-FFF2-40B4-BE49-F238E27FC236}">
                <a16:creationId xmlns:a16="http://schemas.microsoft.com/office/drawing/2014/main" id="{C01AA7D8-D5A6-49A8-8F85-1D2B336B80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2562992"/>
            <a:ext cx="1359132" cy="662683"/>
          </a:xfrm>
          <a:prstGeom prst="rect">
            <a:avLst/>
          </a:prstGeom>
        </p:spPr>
      </p:pic>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14365" y="1484507"/>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2643886" y="5275068"/>
            <a:ext cx="4735527" cy="369332"/>
          </a:xfrm>
          <a:prstGeom prst="rect">
            <a:avLst/>
          </a:prstGeom>
          <a:noFill/>
        </p:spPr>
        <p:txBody>
          <a:bodyPr wrap="none" rtlCol="0">
            <a:spAutoFit/>
          </a:bodyPr>
          <a:lstStyle/>
          <a:p>
            <a:r>
              <a:rPr lang="en-IE" dirty="0">
                <a:solidFill>
                  <a:schemeClr val="accent6">
                    <a:lumMod val="50000"/>
                  </a:schemeClr>
                </a:solidFill>
              </a:rPr>
              <a:t>SEQUENCE NUMBER OF LAST EVENT PROCESSED</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5011650" y="4109663"/>
            <a:ext cx="3772754" cy="116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98240" y="1816823"/>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798240" y="3474382"/>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158172" y="2158794"/>
            <a:ext cx="11875656" cy="1615736"/>
          </a:xfrm>
          <a:prstGeom prst="rect">
            <a:avLst/>
          </a:prstGeom>
          <a:ln>
            <a:solidFill>
              <a:schemeClr val="tx1"/>
            </a:solidFill>
          </a:ln>
        </p:spPr>
      </p:pic>
      <p:sp>
        <p:nvSpPr>
          <p:cNvPr id="5" name="Rectangle 4">
            <a:extLst>
              <a:ext uri="{FF2B5EF4-FFF2-40B4-BE49-F238E27FC236}">
                <a16:creationId xmlns:a16="http://schemas.microsoft.com/office/drawing/2014/main" id="{F50E4402-CD6A-4D7C-A6E3-8FF6BA5004BB}"/>
              </a:ext>
            </a:extLst>
          </p:cNvPr>
          <p:cNvSpPr/>
          <p:nvPr/>
        </p:nvSpPr>
        <p:spPr>
          <a:xfrm>
            <a:off x="702165" y="3138755"/>
            <a:ext cx="9828846" cy="63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129629" y="1320760"/>
            <a:ext cx="11932742" cy="4843735"/>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464672" y="4509855"/>
            <a:ext cx="3422474" cy="29845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9148435"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184910" y="1505198"/>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E1F9-A77E-4EFD-8831-141165FEF7EC}"/>
              </a:ext>
            </a:extLst>
          </p:cNvPr>
          <p:cNvSpPr>
            <a:spLocks noGrp="1"/>
          </p:cNvSpPr>
          <p:nvPr>
            <p:ph type="title"/>
          </p:nvPr>
        </p:nvSpPr>
        <p:spPr/>
        <p:txBody>
          <a:bodyPr/>
          <a:lstStyle/>
          <a:p>
            <a:r>
              <a:rPr lang="en-IE" b="1" dirty="0">
                <a:solidFill>
                  <a:srgbClr val="00B050"/>
                </a:solidFill>
              </a:rPr>
              <a:t>Q</a:t>
            </a:r>
            <a:r>
              <a:rPr lang="en-IE" dirty="0"/>
              <a:t> &amp; </a:t>
            </a:r>
            <a:r>
              <a:rPr lang="en-IE" b="1" dirty="0">
                <a:solidFill>
                  <a:srgbClr val="0070C0"/>
                </a:solidFill>
              </a:rPr>
              <a:t>A</a:t>
            </a:r>
            <a:endParaRPr lang="en-GB" dirty="0"/>
          </a:p>
        </p:txBody>
      </p:sp>
      <p:pic>
        <p:nvPicPr>
          <p:cNvPr id="4" name="Picture 3" descr="A picture containing drawing&#10;&#10;Description automatically generated">
            <a:extLst>
              <a:ext uri="{FF2B5EF4-FFF2-40B4-BE49-F238E27FC236}">
                <a16:creationId xmlns:a16="http://schemas.microsoft.com/office/drawing/2014/main" id="{FB6651E7-8AF9-4B7E-A7D7-15767D0E32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9982" y="3062689"/>
            <a:ext cx="7784004" cy="3795311"/>
          </a:xfrm>
          <a:prstGeom prst="rect">
            <a:avLst/>
          </a:prstGeom>
        </p:spPr>
      </p:pic>
    </p:spTree>
    <p:extLst>
      <p:ext uri="{BB962C8B-B14F-4D97-AF65-F5344CB8AC3E}">
        <p14:creationId xmlns:p14="http://schemas.microsoft.com/office/powerpoint/2010/main" val="483251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a:endCxn id="28" idx="1"/>
          </p:cNvCxnSpPr>
          <p:nvPr/>
        </p:nvCxnSpPr>
        <p:spPr>
          <a:xfrm flipV="1">
            <a:off x="4634497" y="3996705"/>
            <a:ext cx="2281240" cy="22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9A950-7BDB-463B-97E8-C3CE467F62A2}"/>
              </a:ext>
            </a:extLst>
          </p:cNvPr>
          <p:cNvCxnSpPr>
            <a:cxnSpLocks/>
            <a:endCxn id="26" idx="1"/>
          </p:cNvCxnSpPr>
          <p:nvPr/>
        </p:nvCxnSpPr>
        <p:spPr>
          <a:xfrm flipV="1">
            <a:off x="1191802" y="1987780"/>
            <a:ext cx="6106827" cy="1025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CB7F2F-4A45-4660-9EC0-60C5ACE28A62}"/>
              </a:ext>
            </a:extLst>
          </p:cNvPr>
          <p:cNvSpPr txBox="1"/>
          <p:nvPr/>
        </p:nvSpPr>
        <p:spPr>
          <a:xfrm rot="21136944">
            <a:off x="3734341" y="2144150"/>
            <a:ext cx="1212127" cy="369332"/>
          </a:xfrm>
          <a:prstGeom prst="rect">
            <a:avLst/>
          </a:prstGeom>
          <a:noFill/>
        </p:spPr>
        <p:txBody>
          <a:bodyPr wrap="none" rtlCol="0">
            <a:spAutoFit/>
          </a:bodyPr>
          <a:lstStyle/>
          <a:p>
            <a:r>
              <a:rPr lang="en-IE" dirty="0"/>
              <a:t>New entity</a:t>
            </a:r>
            <a:endParaRPr lang="en-GB" dirty="0"/>
          </a:p>
        </p:txBody>
      </p:sp>
      <p:sp>
        <p:nvSpPr>
          <p:cNvPr id="19" name="TextBox 18">
            <a:extLst>
              <a:ext uri="{FF2B5EF4-FFF2-40B4-BE49-F238E27FC236}">
                <a16:creationId xmlns:a16="http://schemas.microsoft.com/office/drawing/2014/main" id="{CBF2F7EE-0625-4356-8288-CB1097116D13}"/>
              </a:ext>
            </a:extLst>
          </p:cNvPr>
          <p:cNvSpPr txBox="1"/>
          <p:nvPr/>
        </p:nvSpPr>
        <p:spPr>
          <a:xfrm rot="21251554">
            <a:off x="5105004" y="3771539"/>
            <a:ext cx="1194301" cy="369332"/>
          </a:xfrm>
          <a:prstGeom prst="rect">
            <a:avLst/>
          </a:prstGeom>
          <a:noFill/>
        </p:spPr>
        <p:txBody>
          <a:bodyPr wrap="none" rtlCol="0">
            <a:spAutoFit/>
          </a:bodyPr>
          <a:lstStyle/>
          <a:p>
            <a:r>
              <a:rPr lang="en-IE" dirty="0"/>
              <a:t>New event</a:t>
            </a:r>
            <a:endParaRPr lang="en-GB" dirty="0"/>
          </a:p>
        </p:txBody>
      </p:sp>
      <p:sp>
        <p:nvSpPr>
          <p:cNvPr id="20" name="Rectangle 19">
            <a:extLst>
              <a:ext uri="{FF2B5EF4-FFF2-40B4-BE49-F238E27FC236}">
                <a16:creationId xmlns:a16="http://schemas.microsoft.com/office/drawing/2014/main" id="{F036F643-B8AF-4C8E-B588-05AB04B761B7}"/>
              </a:ext>
            </a:extLst>
          </p:cNvPr>
          <p:cNvSpPr/>
          <p:nvPr/>
        </p:nvSpPr>
        <p:spPr>
          <a:xfrm>
            <a:off x="6670441" y="735825"/>
            <a:ext cx="4093150" cy="369332"/>
          </a:xfrm>
          <a:prstGeom prst="rect">
            <a:avLst/>
          </a:prstGeom>
        </p:spPr>
        <p:txBody>
          <a:bodyPr wrap="square">
            <a:spAutoFit/>
          </a:bodyPr>
          <a:lstStyle/>
          <a:p>
            <a:r>
              <a:rPr lang="en-GB" i="1"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a:t>
            </a:r>
            <a:r>
              <a:rPr lang="en-GB" dirty="0" err="1">
                <a:solidFill>
                  <a:srgbClr val="800000"/>
                </a:solidFill>
                <a:latin typeface="Consolas" panose="020B0609020204030204" pitchFamily="49" charset="0"/>
              </a:rPr>
              <a:t>NewEntity</a:t>
            </a:r>
            <a:r>
              <a:rPr lang="en-GB" dirty="0">
                <a:solidFill>
                  <a:srgbClr val="800000"/>
                </a:solidFill>
                <a:latin typeface="Consolas" panose="020B0609020204030204" pitchFamily="49" charset="0"/>
              </a:rPr>
              <a:t>"</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6793358" y="3132611"/>
            <a:ext cx="4110421"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type.event</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4" name="TextBox 23">
            <a:extLst>
              <a:ext uri="{FF2B5EF4-FFF2-40B4-BE49-F238E27FC236}">
                <a16:creationId xmlns:a16="http://schemas.microsoft.com/office/drawing/2014/main" id="{96B234A1-6D7A-44AB-959A-63745B1B6957}"/>
              </a:ext>
            </a:extLst>
          </p:cNvPr>
          <p:cNvSpPr txBox="1"/>
          <p:nvPr/>
        </p:nvSpPr>
        <p:spPr>
          <a:xfrm>
            <a:off x="7298629" y="1110235"/>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5" name="TextBox 24">
            <a:extLst>
              <a:ext uri="{FF2B5EF4-FFF2-40B4-BE49-F238E27FC236}">
                <a16:creationId xmlns:a16="http://schemas.microsoft.com/office/drawing/2014/main" id="{2C59EB9B-F4A0-45B6-BC94-56D9AAD2D121}"/>
              </a:ext>
            </a:extLst>
          </p:cNvPr>
          <p:cNvSpPr txBox="1"/>
          <p:nvPr/>
        </p:nvSpPr>
        <p:spPr>
          <a:xfrm>
            <a:off x="7298629" y="1441131"/>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6" name="TextBox 25">
            <a:extLst>
              <a:ext uri="{FF2B5EF4-FFF2-40B4-BE49-F238E27FC236}">
                <a16:creationId xmlns:a16="http://schemas.microsoft.com/office/drawing/2014/main" id="{4DE7681C-9048-4466-8486-9CA342EECDEE}"/>
              </a:ext>
            </a:extLst>
          </p:cNvPr>
          <p:cNvSpPr txBox="1"/>
          <p:nvPr/>
        </p:nvSpPr>
        <p:spPr>
          <a:xfrm>
            <a:off x="7298629" y="1803114"/>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27" name="TextBox 26">
            <a:extLst>
              <a:ext uri="{FF2B5EF4-FFF2-40B4-BE49-F238E27FC236}">
                <a16:creationId xmlns:a16="http://schemas.microsoft.com/office/drawing/2014/main" id="{45DBEB21-779A-444B-93A0-A20522BF09B7}"/>
              </a:ext>
            </a:extLst>
          </p:cNvPr>
          <p:cNvSpPr txBox="1"/>
          <p:nvPr/>
        </p:nvSpPr>
        <p:spPr>
          <a:xfrm>
            <a:off x="6913234" y="3487244"/>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6915737" y="3812039"/>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6948996" y="4136834"/>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6972583" y="4461629"/>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6972583" y="4786424"/>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6972583" y="5096520"/>
            <a:ext cx="2640210" cy="369332"/>
          </a:xfrm>
          <a:prstGeom prst="rect">
            <a:avLst/>
          </a:prstGeom>
          <a:noFill/>
        </p:spPr>
        <p:txBody>
          <a:bodyPr wrap="none" rtlCol="0">
            <a:spAutoFit/>
          </a:bodyPr>
          <a:lstStyle/>
          <a:p>
            <a:r>
              <a:rPr lang="en-IE" dirty="0">
                <a:solidFill>
                  <a:schemeClr val="accent6">
                    <a:lumMod val="50000"/>
                  </a:schemeClr>
                </a:solidFill>
              </a:rPr>
              <a:t>(EVENT DETAILS PAYLOAD)</a:t>
            </a:r>
            <a:endParaRPr lang="en-GB" dirty="0">
              <a:solidFill>
                <a:schemeClr val="accent6">
                  <a:lumMod val="50000"/>
                </a:schemeClr>
              </a:solidFill>
            </a:endParaRPr>
          </a:p>
        </p:txBody>
      </p:sp>
    </p:spTree>
    <p:extLst>
      <p:ext uri="{BB962C8B-B14F-4D97-AF65-F5344CB8AC3E}">
        <p14:creationId xmlns:p14="http://schemas.microsoft.com/office/powerpoint/2010/main" val="383127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flipV="1">
            <a:off x="2958957" y="1441232"/>
            <a:ext cx="4181582" cy="18960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F2F7EE-0625-4356-8288-CB1097116D13}"/>
              </a:ext>
            </a:extLst>
          </p:cNvPr>
          <p:cNvSpPr txBox="1"/>
          <p:nvPr/>
        </p:nvSpPr>
        <p:spPr>
          <a:xfrm rot="19989871">
            <a:off x="4290020" y="2016426"/>
            <a:ext cx="1519455" cy="369332"/>
          </a:xfrm>
          <a:prstGeom prst="rect">
            <a:avLst/>
          </a:prstGeom>
          <a:noFill/>
        </p:spPr>
        <p:txBody>
          <a:bodyPr wrap="none" rtlCol="0">
            <a:spAutoFit/>
          </a:bodyPr>
          <a:lstStyle/>
          <a:p>
            <a:r>
              <a:rPr lang="en-IE" dirty="0"/>
              <a:t>Projection run</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6610194" y="889662"/>
            <a:ext cx="4743606"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type.projection</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7" name="TextBox 26">
            <a:extLst>
              <a:ext uri="{FF2B5EF4-FFF2-40B4-BE49-F238E27FC236}">
                <a16:creationId xmlns:a16="http://schemas.microsoft.com/office/drawing/2014/main" id="{45DBEB21-779A-444B-93A0-A20522BF09B7}"/>
              </a:ext>
            </a:extLst>
          </p:cNvPr>
          <p:cNvSpPr txBox="1"/>
          <p:nvPr/>
        </p:nvSpPr>
        <p:spPr>
          <a:xfrm>
            <a:off x="7418439" y="1326382"/>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7420942" y="1651177"/>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7454201" y="1975972"/>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7477788" y="2300767"/>
            <a:ext cx="1862626" cy="369332"/>
          </a:xfrm>
          <a:prstGeom prst="rect">
            <a:avLst/>
          </a:prstGeom>
          <a:noFill/>
        </p:spPr>
        <p:txBody>
          <a:bodyPr wrap="none" rtlCol="0">
            <a:spAutoFit/>
          </a:bodyPr>
          <a:lstStyle/>
          <a:p>
            <a:r>
              <a:rPr lang="en-IE" dirty="0">
                <a:solidFill>
                  <a:schemeClr val="accent6">
                    <a:lumMod val="50000"/>
                  </a:schemeClr>
                </a:solidFill>
              </a:rPr>
              <a:t>PROJECTION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7477788" y="2625562"/>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7477788" y="2953184"/>
            <a:ext cx="3130793" cy="369332"/>
          </a:xfrm>
          <a:prstGeom prst="rect">
            <a:avLst/>
          </a:prstGeom>
          <a:noFill/>
        </p:spPr>
        <p:txBody>
          <a:bodyPr wrap="none" rtlCol="0">
            <a:spAutoFit/>
          </a:bodyPr>
          <a:lstStyle/>
          <a:p>
            <a:r>
              <a:rPr lang="en-IE" dirty="0">
                <a:solidFill>
                  <a:schemeClr val="accent6">
                    <a:lumMod val="50000"/>
                  </a:schemeClr>
                </a:solidFill>
              </a:rPr>
              <a:t>(PROJECTION RESULT PAYLOAD)</a:t>
            </a:r>
            <a:endParaRPr lang="en-GB" dirty="0">
              <a:solidFill>
                <a:schemeClr val="accent6">
                  <a:lumMod val="50000"/>
                </a:schemeClr>
              </a:solidFill>
            </a:endParaRPr>
          </a:p>
        </p:txBody>
      </p:sp>
      <p:cxnSp>
        <p:nvCxnSpPr>
          <p:cNvPr id="14" name="Straight Arrow Connector 13">
            <a:extLst>
              <a:ext uri="{FF2B5EF4-FFF2-40B4-BE49-F238E27FC236}">
                <a16:creationId xmlns:a16="http://schemas.microsoft.com/office/drawing/2014/main" id="{B88F8E7E-9CC8-42F4-A373-349752549AF8}"/>
              </a:ext>
            </a:extLst>
          </p:cNvPr>
          <p:cNvCxnSpPr>
            <a:cxnSpLocks/>
          </p:cNvCxnSpPr>
          <p:nvPr/>
        </p:nvCxnSpPr>
        <p:spPr>
          <a:xfrm>
            <a:off x="4634497" y="4223310"/>
            <a:ext cx="1975697" cy="10206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B2A723A-8D4A-4985-BE88-F9D695007A9E}"/>
              </a:ext>
            </a:extLst>
          </p:cNvPr>
          <p:cNvSpPr txBox="1"/>
          <p:nvPr/>
        </p:nvSpPr>
        <p:spPr>
          <a:xfrm rot="1581496">
            <a:off x="5149919" y="4592258"/>
            <a:ext cx="1983176" cy="369332"/>
          </a:xfrm>
          <a:prstGeom prst="rect">
            <a:avLst/>
          </a:prstGeom>
          <a:noFill/>
        </p:spPr>
        <p:txBody>
          <a:bodyPr wrap="square" rtlCol="0">
            <a:spAutoFit/>
          </a:bodyPr>
          <a:lstStyle/>
          <a:p>
            <a:r>
              <a:rPr lang="en-IE" dirty="0"/>
              <a:t>Classification run</a:t>
            </a:r>
            <a:endParaRPr lang="en-GB" dirty="0"/>
          </a:p>
        </p:txBody>
      </p:sp>
      <p:sp>
        <p:nvSpPr>
          <p:cNvPr id="17" name="Rectangle 16">
            <a:extLst>
              <a:ext uri="{FF2B5EF4-FFF2-40B4-BE49-F238E27FC236}">
                <a16:creationId xmlns:a16="http://schemas.microsoft.com/office/drawing/2014/main" id="{8A6C88F9-7161-435F-BED8-66CF3FD1E297}"/>
              </a:ext>
            </a:extLst>
          </p:cNvPr>
          <p:cNvSpPr/>
          <p:nvPr/>
        </p:nvSpPr>
        <p:spPr>
          <a:xfrm>
            <a:off x="6640488" y="4423581"/>
            <a:ext cx="5250155"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type.classification</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0" name="TextBox 19">
            <a:extLst>
              <a:ext uri="{FF2B5EF4-FFF2-40B4-BE49-F238E27FC236}">
                <a16:creationId xmlns:a16="http://schemas.microsoft.com/office/drawing/2014/main" id="{8081BB01-5853-4696-9439-0D336F655EDA}"/>
              </a:ext>
            </a:extLst>
          </p:cNvPr>
          <p:cNvSpPr txBox="1"/>
          <p:nvPr/>
        </p:nvSpPr>
        <p:spPr>
          <a:xfrm>
            <a:off x="7291691" y="470383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2" name="TextBox 21">
            <a:extLst>
              <a:ext uri="{FF2B5EF4-FFF2-40B4-BE49-F238E27FC236}">
                <a16:creationId xmlns:a16="http://schemas.microsoft.com/office/drawing/2014/main" id="{4DEB9B72-718A-4C92-B8E5-2E65F61858E4}"/>
              </a:ext>
            </a:extLst>
          </p:cNvPr>
          <p:cNvSpPr txBox="1"/>
          <p:nvPr/>
        </p:nvSpPr>
        <p:spPr>
          <a:xfrm>
            <a:off x="7294194" y="502863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3" name="TextBox 22">
            <a:extLst>
              <a:ext uri="{FF2B5EF4-FFF2-40B4-BE49-F238E27FC236}">
                <a16:creationId xmlns:a16="http://schemas.microsoft.com/office/drawing/2014/main" id="{D93D39A2-ACD0-4B3C-87FE-755FDA2FCADF}"/>
              </a:ext>
            </a:extLst>
          </p:cNvPr>
          <p:cNvSpPr txBox="1"/>
          <p:nvPr/>
        </p:nvSpPr>
        <p:spPr>
          <a:xfrm>
            <a:off x="7327453" y="535342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24" name="TextBox 23">
            <a:extLst>
              <a:ext uri="{FF2B5EF4-FFF2-40B4-BE49-F238E27FC236}">
                <a16:creationId xmlns:a16="http://schemas.microsoft.com/office/drawing/2014/main" id="{34DD88FD-8318-4FA3-B071-F00BC226FD9F}"/>
              </a:ext>
            </a:extLst>
          </p:cNvPr>
          <p:cNvSpPr txBox="1"/>
          <p:nvPr/>
        </p:nvSpPr>
        <p:spPr>
          <a:xfrm>
            <a:off x="7351040" y="5678224"/>
            <a:ext cx="1862626" cy="369332"/>
          </a:xfrm>
          <a:prstGeom prst="rect">
            <a:avLst/>
          </a:prstGeom>
          <a:noFill/>
        </p:spPr>
        <p:txBody>
          <a:bodyPr wrap="none" rtlCol="0">
            <a:spAutoFit/>
          </a:bodyPr>
          <a:lstStyle/>
          <a:p>
            <a:r>
              <a:rPr lang="en-IE" dirty="0">
                <a:solidFill>
                  <a:schemeClr val="accent6">
                    <a:lumMod val="50000"/>
                  </a:schemeClr>
                </a:solidFill>
              </a:rPr>
              <a:t>PROJECTION TYPE</a:t>
            </a:r>
            <a:endParaRPr lang="en-GB" dirty="0">
              <a:solidFill>
                <a:schemeClr val="accent6">
                  <a:lumMod val="50000"/>
                </a:schemeClr>
              </a:solidFill>
            </a:endParaRPr>
          </a:p>
        </p:txBody>
      </p:sp>
      <p:sp>
        <p:nvSpPr>
          <p:cNvPr id="25" name="TextBox 24">
            <a:extLst>
              <a:ext uri="{FF2B5EF4-FFF2-40B4-BE49-F238E27FC236}">
                <a16:creationId xmlns:a16="http://schemas.microsoft.com/office/drawing/2014/main" id="{E1CD981A-5525-4158-8465-DCEBCA447938}"/>
              </a:ext>
            </a:extLst>
          </p:cNvPr>
          <p:cNvSpPr txBox="1"/>
          <p:nvPr/>
        </p:nvSpPr>
        <p:spPr>
          <a:xfrm>
            <a:off x="7351040" y="6003019"/>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26" name="TextBox 25">
            <a:extLst>
              <a:ext uri="{FF2B5EF4-FFF2-40B4-BE49-F238E27FC236}">
                <a16:creationId xmlns:a16="http://schemas.microsoft.com/office/drawing/2014/main" id="{60A81116-5317-4D85-93E5-9C6BF1E428EE}"/>
              </a:ext>
            </a:extLst>
          </p:cNvPr>
          <p:cNvSpPr txBox="1"/>
          <p:nvPr/>
        </p:nvSpPr>
        <p:spPr>
          <a:xfrm>
            <a:off x="7351040" y="6330641"/>
            <a:ext cx="2415726" cy="369332"/>
          </a:xfrm>
          <a:prstGeom prst="rect">
            <a:avLst/>
          </a:prstGeom>
          <a:noFill/>
        </p:spPr>
        <p:txBody>
          <a:bodyPr wrap="none" rtlCol="0">
            <a:spAutoFit/>
          </a:bodyPr>
          <a:lstStyle/>
          <a:p>
            <a:r>
              <a:rPr lang="en-IE" dirty="0">
                <a:solidFill>
                  <a:schemeClr val="accent6">
                    <a:lumMod val="50000"/>
                  </a:schemeClr>
                </a:solidFill>
              </a:rPr>
              <a:t>CLASSIFICATION RESULT</a:t>
            </a:r>
            <a:endParaRPr lang="en-GB" dirty="0">
              <a:solidFill>
                <a:schemeClr val="accent6">
                  <a:lumMod val="50000"/>
                </a:schemeClr>
              </a:solidFill>
            </a:endParaRPr>
          </a:p>
        </p:txBody>
      </p:sp>
    </p:spTree>
    <p:extLst>
      <p:ext uri="{BB962C8B-B14F-4D97-AF65-F5344CB8AC3E}">
        <p14:creationId xmlns:p14="http://schemas.microsoft.com/office/powerpoint/2010/main" val="2917318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t>
            </a:r>
            <a:r>
              <a:rPr lang="en-IE" b="1" dirty="0"/>
              <a:t>Event Grid</a:t>
            </a:r>
          </a:p>
        </p:txBody>
      </p:sp>
      <p:pic>
        <p:nvPicPr>
          <p:cNvPr id="3" name="Picture 2">
            <a:extLst>
              <a:ext uri="{FF2B5EF4-FFF2-40B4-BE49-F238E27FC236}">
                <a16:creationId xmlns:a16="http://schemas.microsoft.com/office/drawing/2014/main" id="{532C9AAE-6EE9-434C-B2A8-FD2D7843516B}"/>
              </a:ext>
            </a:extLst>
          </p:cNvPr>
          <p:cNvPicPr>
            <a:picLocks noChangeAspect="1"/>
          </p:cNvPicPr>
          <p:nvPr/>
        </p:nvPicPr>
        <p:blipFill>
          <a:blip r:embed="rId3"/>
          <a:stretch>
            <a:fillRect/>
          </a:stretch>
        </p:blipFill>
        <p:spPr>
          <a:xfrm>
            <a:off x="9469366" y="2708646"/>
            <a:ext cx="1103615" cy="1088852"/>
          </a:xfrm>
          <a:prstGeom prst="rect">
            <a:avLst/>
          </a:prstGeom>
        </p:spPr>
      </p:pic>
      <p:sp>
        <p:nvSpPr>
          <p:cNvPr id="4" name="TextBox 3">
            <a:extLst>
              <a:ext uri="{FF2B5EF4-FFF2-40B4-BE49-F238E27FC236}">
                <a16:creationId xmlns:a16="http://schemas.microsoft.com/office/drawing/2014/main" id="{28400D33-2F19-434C-BD4A-0E64D5EBF1D8}"/>
              </a:ext>
            </a:extLst>
          </p:cNvPr>
          <p:cNvSpPr txBox="1"/>
          <p:nvPr/>
        </p:nvSpPr>
        <p:spPr>
          <a:xfrm>
            <a:off x="9367532" y="3865208"/>
            <a:ext cx="1136850" cy="369332"/>
          </a:xfrm>
          <a:prstGeom prst="rect">
            <a:avLst/>
          </a:prstGeom>
          <a:noFill/>
        </p:spPr>
        <p:txBody>
          <a:bodyPr wrap="none" rtlCol="0">
            <a:spAutoFit/>
          </a:bodyPr>
          <a:lstStyle/>
          <a:p>
            <a:r>
              <a:rPr lang="en-IE" i="1" dirty="0"/>
              <a:t>Always on</a:t>
            </a:r>
            <a:endParaRPr lang="en-US" i="1" dirty="0"/>
          </a:p>
        </p:txBody>
      </p:sp>
      <p:pic>
        <p:nvPicPr>
          <p:cNvPr id="7" name="Picture 6">
            <a:extLst>
              <a:ext uri="{FF2B5EF4-FFF2-40B4-BE49-F238E27FC236}">
                <a16:creationId xmlns:a16="http://schemas.microsoft.com/office/drawing/2014/main" id="{B14E81A0-8BCB-4B52-9431-8853753A7A23}"/>
              </a:ext>
            </a:extLst>
          </p:cNvPr>
          <p:cNvPicPr>
            <a:picLocks noChangeAspect="1"/>
          </p:cNvPicPr>
          <p:nvPr/>
        </p:nvPicPr>
        <p:blipFill>
          <a:blip r:embed="rId4"/>
          <a:stretch>
            <a:fillRect/>
          </a:stretch>
        </p:blipFill>
        <p:spPr>
          <a:xfrm>
            <a:off x="541106" y="1375622"/>
            <a:ext cx="8491907" cy="4589454"/>
          </a:xfrm>
          <a:prstGeom prst="rect">
            <a:avLst/>
          </a:prstGeom>
        </p:spPr>
      </p:pic>
      <p:sp>
        <p:nvSpPr>
          <p:cNvPr id="8" name="Rectangle 7">
            <a:extLst>
              <a:ext uri="{FF2B5EF4-FFF2-40B4-BE49-F238E27FC236}">
                <a16:creationId xmlns:a16="http://schemas.microsoft.com/office/drawing/2014/main" id="{0C57AA79-20B6-4F8D-A55E-FE89A17FE2DE}"/>
              </a:ext>
            </a:extLst>
          </p:cNvPr>
          <p:cNvSpPr/>
          <p:nvPr/>
        </p:nvSpPr>
        <p:spPr>
          <a:xfrm>
            <a:off x="1222625" y="3863083"/>
            <a:ext cx="1890445" cy="904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9A35AD2-F493-42BF-A776-8CE642C6E66C}"/>
              </a:ext>
            </a:extLst>
          </p:cNvPr>
          <p:cNvSpPr/>
          <p:nvPr/>
        </p:nvSpPr>
        <p:spPr>
          <a:xfrm>
            <a:off x="6627657" y="2701184"/>
            <a:ext cx="1890445" cy="4520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14E7907-23DB-4A27-B215-3E67E14EC8D5}"/>
              </a:ext>
            </a:extLst>
          </p:cNvPr>
          <p:cNvPicPr>
            <a:picLocks noChangeAspect="1"/>
          </p:cNvPicPr>
          <p:nvPr/>
        </p:nvPicPr>
        <p:blipFill>
          <a:blip r:embed="rId5"/>
          <a:stretch>
            <a:fillRect/>
          </a:stretch>
        </p:blipFill>
        <p:spPr>
          <a:xfrm>
            <a:off x="9330107" y="81483"/>
            <a:ext cx="1242874" cy="1088852"/>
          </a:xfrm>
          <a:prstGeom prst="rect">
            <a:avLst/>
          </a:prstGeom>
        </p:spPr>
      </p:pic>
      <p:sp>
        <p:nvSpPr>
          <p:cNvPr id="11" name="TextBox 10">
            <a:extLst>
              <a:ext uri="{FF2B5EF4-FFF2-40B4-BE49-F238E27FC236}">
                <a16:creationId xmlns:a16="http://schemas.microsoft.com/office/drawing/2014/main" id="{E769EE70-94CE-406D-9769-45457B645E4D}"/>
              </a:ext>
            </a:extLst>
          </p:cNvPr>
          <p:cNvSpPr txBox="1"/>
          <p:nvPr/>
        </p:nvSpPr>
        <p:spPr>
          <a:xfrm>
            <a:off x="9265700" y="1170335"/>
            <a:ext cx="2206886" cy="369332"/>
          </a:xfrm>
          <a:prstGeom prst="rect">
            <a:avLst/>
          </a:prstGeom>
          <a:noFill/>
        </p:spPr>
        <p:txBody>
          <a:bodyPr wrap="none" rtlCol="0">
            <a:spAutoFit/>
          </a:bodyPr>
          <a:lstStyle/>
          <a:p>
            <a:r>
              <a:rPr lang="en-IE" b="1" i="1" dirty="0"/>
              <a:t>At-least</a:t>
            </a:r>
            <a:r>
              <a:rPr lang="en-IE" i="1" dirty="0"/>
              <a:t> once delivery</a:t>
            </a:r>
            <a:endParaRPr lang="en-US" i="1" dirty="0"/>
          </a:p>
        </p:txBody>
      </p:sp>
    </p:spTree>
    <p:extLst>
      <p:ext uri="{BB962C8B-B14F-4D97-AF65-F5344CB8AC3E}">
        <p14:creationId xmlns:p14="http://schemas.microsoft.com/office/powerpoint/2010/main" val="7326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0"/>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822525"/>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1791039"/>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2630528"/>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A683-928F-4AA0-9EBC-CEAA9161E503}"/>
              </a:ext>
            </a:extLst>
          </p:cNvPr>
          <p:cNvSpPr>
            <a:spLocks noGrp="1"/>
          </p:cNvSpPr>
          <p:nvPr>
            <p:ph type="title"/>
          </p:nvPr>
        </p:nvSpPr>
        <p:spPr>
          <a:xfrm>
            <a:off x="838200" y="0"/>
            <a:ext cx="10515600" cy="1325563"/>
          </a:xfrm>
        </p:spPr>
        <p:txBody>
          <a:bodyPr/>
          <a:lstStyle/>
          <a:p>
            <a:r>
              <a:rPr lang="en-IE" b="1" dirty="0"/>
              <a:t>Event Grid </a:t>
            </a:r>
            <a:r>
              <a:rPr lang="en-IE" dirty="0"/>
              <a:t>filtering</a:t>
            </a:r>
            <a:endParaRPr lang="en-GB" dirty="0"/>
          </a:p>
        </p:txBody>
      </p:sp>
      <p:pic>
        <p:nvPicPr>
          <p:cNvPr id="4" name="Picture 3">
            <a:extLst>
              <a:ext uri="{FF2B5EF4-FFF2-40B4-BE49-F238E27FC236}">
                <a16:creationId xmlns:a16="http://schemas.microsoft.com/office/drawing/2014/main" id="{339FD0AC-0DF8-4520-B4E5-AC4DFC18737A}"/>
              </a:ext>
            </a:extLst>
          </p:cNvPr>
          <p:cNvPicPr>
            <a:picLocks noChangeAspect="1"/>
          </p:cNvPicPr>
          <p:nvPr/>
        </p:nvPicPr>
        <p:blipFill>
          <a:blip r:embed="rId2"/>
          <a:stretch>
            <a:fillRect/>
          </a:stretch>
        </p:blipFill>
        <p:spPr>
          <a:xfrm>
            <a:off x="0" y="917295"/>
            <a:ext cx="12192000" cy="4016541"/>
          </a:xfrm>
          <a:prstGeom prst="rect">
            <a:avLst/>
          </a:prstGeom>
        </p:spPr>
      </p:pic>
      <p:pic>
        <p:nvPicPr>
          <p:cNvPr id="3" name="Picture 2">
            <a:extLst>
              <a:ext uri="{FF2B5EF4-FFF2-40B4-BE49-F238E27FC236}">
                <a16:creationId xmlns:a16="http://schemas.microsoft.com/office/drawing/2014/main" id="{85812E90-5B0E-41FD-8A37-B57E4CC96386}"/>
              </a:ext>
            </a:extLst>
          </p:cNvPr>
          <p:cNvPicPr>
            <a:picLocks noChangeAspect="1"/>
          </p:cNvPicPr>
          <p:nvPr/>
        </p:nvPicPr>
        <p:blipFill>
          <a:blip r:embed="rId3"/>
          <a:stretch>
            <a:fillRect/>
          </a:stretch>
        </p:blipFill>
        <p:spPr>
          <a:xfrm>
            <a:off x="0" y="4987901"/>
            <a:ext cx="12192000" cy="1726459"/>
          </a:xfrm>
          <a:prstGeom prst="rect">
            <a:avLst/>
          </a:prstGeom>
        </p:spPr>
      </p:pic>
    </p:spTree>
    <p:extLst>
      <p:ext uri="{BB962C8B-B14F-4D97-AF65-F5344CB8AC3E}">
        <p14:creationId xmlns:p14="http://schemas.microsoft.com/office/powerpoint/2010/main" val="4118587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063E-613F-4F1F-AC7E-BDCA7D31ABDD}"/>
              </a:ext>
            </a:extLst>
          </p:cNvPr>
          <p:cNvSpPr>
            <a:spLocks noGrp="1"/>
          </p:cNvSpPr>
          <p:nvPr>
            <p:ph type="title"/>
          </p:nvPr>
        </p:nvSpPr>
        <p:spPr>
          <a:xfrm>
            <a:off x="386137" y="231560"/>
            <a:ext cx="10515600" cy="806129"/>
          </a:xfrm>
        </p:spPr>
        <p:txBody>
          <a:bodyPr/>
          <a:lstStyle/>
          <a:p>
            <a:r>
              <a:rPr lang="en-IE" dirty="0"/>
              <a:t>Event grid message content</a:t>
            </a:r>
            <a:endParaRPr lang="en-GB" dirty="0"/>
          </a:p>
        </p:txBody>
      </p:sp>
      <p:pic>
        <p:nvPicPr>
          <p:cNvPr id="4" name="Picture 3">
            <a:extLst>
              <a:ext uri="{FF2B5EF4-FFF2-40B4-BE49-F238E27FC236}">
                <a16:creationId xmlns:a16="http://schemas.microsoft.com/office/drawing/2014/main" id="{C03E2BFE-3D79-4C1C-95FD-88F99AAF6BFC}"/>
              </a:ext>
            </a:extLst>
          </p:cNvPr>
          <p:cNvPicPr>
            <a:picLocks noChangeAspect="1"/>
          </p:cNvPicPr>
          <p:nvPr/>
        </p:nvPicPr>
        <p:blipFill>
          <a:blip r:embed="rId3"/>
          <a:stretch>
            <a:fillRect/>
          </a:stretch>
        </p:blipFill>
        <p:spPr>
          <a:xfrm>
            <a:off x="1290263" y="1037689"/>
            <a:ext cx="8811855" cy="5487166"/>
          </a:xfrm>
          <a:prstGeom prst="rect">
            <a:avLst/>
          </a:prstGeom>
        </p:spPr>
      </p:pic>
    </p:spTree>
    <p:extLst>
      <p:ext uri="{BB962C8B-B14F-4D97-AF65-F5344CB8AC3E}">
        <p14:creationId xmlns:p14="http://schemas.microsoft.com/office/powerpoint/2010/main" val="3955894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Overview of an example system architecture</a:t>
            </a:r>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4943475" y="5024014"/>
            <a:ext cx="1152525" cy="115252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7050075" y="2278802"/>
            <a:ext cx="144034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1910743" y="2290412"/>
            <a:ext cx="1953511" cy="1302341"/>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1055032" cy="369332"/>
          </a:xfrm>
          <a:prstGeom prst="rect">
            <a:avLst/>
          </a:prstGeom>
          <a:noFill/>
        </p:spPr>
        <p:txBody>
          <a:bodyPr wrap="none" rtlCol="0">
            <a:spAutoFit/>
          </a:bodyPr>
          <a:lstStyle/>
          <a:p>
            <a:r>
              <a:rPr lang="en-IE" b="1" dirty="0">
                <a:solidFill>
                  <a:srgbClr val="002060"/>
                </a:solidFill>
              </a:rPr>
              <a:t>Accounts</a:t>
            </a:r>
            <a:endParaRPr lang="en-US" b="1" dirty="0">
              <a:solidFill>
                <a:srgbClr val="002060"/>
              </a:solidFill>
            </a:endParaRPr>
          </a:p>
        </p:txBody>
      </p:sp>
      <p:sp>
        <p:nvSpPr>
          <p:cNvPr id="13" name="TextBox 12">
            <a:extLst>
              <a:ext uri="{FF2B5EF4-FFF2-40B4-BE49-F238E27FC236}">
                <a16:creationId xmlns:a16="http://schemas.microsoft.com/office/drawing/2014/main" id="{C1684709-C9E9-4471-8971-1F14F71E2B8E}"/>
              </a:ext>
            </a:extLst>
          </p:cNvPr>
          <p:cNvSpPr txBox="1"/>
          <p:nvPr/>
        </p:nvSpPr>
        <p:spPr>
          <a:xfrm>
            <a:off x="7259168" y="1909470"/>
            <a:ext cx="1054841" cy="369332"/>
          </a:xfrm>
          <a:prstGeom prst="rect">
            <a:avLst/>
          </a:prstGeom>
          <a:noFill/>
        </p:spPr>
        <p:txBody>
          <a:bodyPr wrap="none" rtlCol="0">
            <a:spAutoFit/>
          </a:bodyPr>
          <a:lstStyle/>
          <a:p>
            <a:r>
              <a:rPr lang="en-IE" b="1" dirty="0">
                <a:solidFill>
                  <a:srgbClr val="002060"/>
                </a:solidFill>
              </a:rPr>
              <a:t>Branches</a:t>
            </a:r>
            <a:endParaRPr lang="en-US" b="1" dirty="0">
              <a:solidFill>
                <a:srgbClr val="002060"/>
              </a:solidFill>
            </a:endParaRPr>
          </a:p>
        </p:txBody>
      </p:sp>
      <p:sp>
        <p:nvSpPr>
          <p:cNvPr id="14" name="TextBox 13">
            <a:extLst>
              <a:ext uri="{FF2B5EF4-FFF2-40B4-BE49-F238E27FC236}">
                <a16:creationId xmlns:a16="http://schemas.microsoft.com/office/drawing/2014/main" id="{A5592F36-DDA1-499A-BAC9-C009F45D398A}"/>
              </a:ext>
            </a:extLst>
          </p:cNvPr>
          <p:cNvSpPr txBox="1"/>
          <p:nvPr/>
        </p:nvSpPr>
        <p:spPr>
          <a:xfrm>
            <a:off x="4929950" y="4564802"/>
            <a:ext cx="1025024" cy="369332"/>
          </a:xfrm>
          <a:prstGeom prst="rect">
            <a:avLst/>
          </a:prstGeom>
          <a:noFill/>
        </p:spPr>
        <p:txBody>
          <a:bodyPr wrap="none" rtlCol="0">
            <a:spAutoFit/>
          </a:bodyPr>
          <a:lstStyle/>
          <a:p>
            <a:r>
              <a:rPr lang="en-IE" b="1" dirty="0">
                <a:solidFill>
                  <a:srgbClr val="002060"/>
                </a:solidFill>
              </a:rPr>
              <a:t>Products</a:t>
            </a:r>
            <a:endParaRPr lang="en-US" b="1" dirty="0">
              <a:solidFill>
                <a:srgbClr val="002060"/>
              </a:solidFill>
            </a:endParaRPr>
          </a:p>
        </p:txBody>
      </p:sp>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398613" y="197004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398613" y="2278802"/>
            <a:ext cx="762901" cy="369332"/>
          </a:xfrm>
          <a:prstGeom prst="rect">
            <a:avLst/>
          </a:prstGeom>
          <a:noFill/>
        </p:spPr>
        <p:txBody>
          <a:bodyPr wrap="none" rtlCol="0">
            <a:spAutoFit/>
          </a:bodyPr>
          <a:lstStyle/>
          <a:p>
            <a:r>
              <a:rPr lang="en-IE" i="1" dirty="0"/>
              <a:t>Query</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296320" y="276798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203375" y="316287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a:off x="1209280" y="2925396"/>
            <a:ext cx="619339" cy="211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1156103" y="2419416"/>
            <a:ext cx="672516" cy="16814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7" name="Picture 36">
            <a:extLst>
              <a:ext uri="{FF2B5EF4-FFF2-40B4-BE49-F238E27FC236}">
                <a16:creationId xmlns:a16="http://schemas.microsoft.com/office/drawing/2014/main" id="{A8010D2C-18B7-4EBF-9776-F0FD444A8E60}"/>
              </a:ext>
            </a:extLst>
          </p:cNvPr>
          <p:cNvPicPr>
            <a:picLocks noChangeAspect="1"/>
          </p:cNvPicPr>
          <p:nvPr/>
        </p:nvPicPr>
        <p:blipFill>
          <a:blip r:embed="rId9"/>
          <a:stretch>
            <a:fillRect/>
          </a:stretch>
        </p:blipFill>
        <p:spPr>
          <a:xfrm>
            <a:off x="9881307" y="2094136"/>
            <a:ext cx="810667" cy="437760"/>
          </a:xfrm>
          <a:prstGeom prst="rect">
            <a:avLst/>
          </a:prstGeom>
        </p:spPr>
      </p:pic>
      <p:sp>
        <p:nvSpPr>
          <p:cNvPr id="38" name="TextBox 37">
            <a:extLst>
              <a:ext uri="{FF2B5EF4-FFF2-40B4-BE49-F238E27FC236}">
                <a16:creationId xmlns:a16="http://schemas.microsoft.com/office/drawing/2014/main" id="{D1F601A4-0F8E-48CA-83B2-469A21E346B1}"/>
              </a:ext>
            </a:extLst>
          </p:cNvPr>
          <p:cNvSpPr txBox="1"/>
          <p:nvPr/>
        </p:nvSpPr>
        <p:spPr>
          <a:xfrm>
            <a:off x="9881307" y="2402892"/>
            <a:ext cx="762901" cy="369332"/>
          </a:xfrm>
          <a:prstGeom prst="rect">
            <a:avLst/>
          </a:prstGeom>
          <a:noFill/>
        </p:spPr>
        <p:txBody>
          <a:bodyPr wrap="none" rtlCol="0">
            <a:spAutoFit/>
          </a:bodyPr>
          <a:lstStyle/>
          <a:p>
            <a:r>
              <a:rPr lang="en-IE" i="1" dirty="0"/>
              <a:t>Query</a:t>
            </a:r>
            <a:endParaRPr lang="en-US" i="1" dirty="0"/>
          </a:p>
        </p:txBody>
      </p:sp>
      <p:pic>
        <p:nvPicPr>
          <p:cNvPr id="39" name="Picture 38">
            <a:extLst>
              <a:ext uri="{FF2B5EF4-FFF2-40B4-BE49-F238E27FC236}">
                <a16:creationId xmlns:a16="http://schemas.microsoft.com/office/drawing/2014/main" id="{2DEA6B20-1C8D-4F0E-9A24-1636B4855C6A}"/>
              </a:ext>
            </a:extLst>
          </p:cNvPr>
          <p:cNvPicPr>
            <a:picLocks noChangeAspect="1"/>
          </p:cNvPicPr>
          <p:nvPr/>
        </p:nvPicPr>
        <p:blipFill>
          <a:blip r:embed="rId9"/>
          <a:stretch>
            <a:fillRect/>
          </a:stretch>
        </p:blipFill>
        <p:spPr>
          <a:xfrm>
            <a:off x="9779014" y="2892075"/>
            <a:ext cx="810667" cy="437760"/>
          </a:xfrm>
          <a:prstGeom prst="rect">
            <a:avLst/>
          </a:prstGeom>
        </p:spPr>
      </p:pic>
      <p:sp>
        <p:nvSpPr>
          <p:cNvPr id="40" name="TextBox 39">
            <a:extLst>
              <a:ext uri="{FF2B5EF4-FFF2-40B4-BE49-F238E27FC236}">
                <a16:creationId xmlns:a16="http://schemas.microsoft.com/office/drawing/2014/main" id="{D6ED7811-08B3-4871-8C43-871F9C440CBE}"/>
              </a:ext>
            </a:extLst>
          </p:cNvPr>
          <p:cNvSpPr txBox="1"/>
          <p:nvPr/>
        </p:nvSpPr>
        <p:spPr>
          <a:xfrm>
            <a:off x="9686069" y="3286967"/>
            <a:ext cx="1144865" cy="369332"/>
          </a:xfrm>
          <a:prstGeom prst="rect">
            <a:avLst/>
          </a:prstGeom>
          <a:noFill/>
        </p:spPr>
        <p:txBody>
          <a:bodyPr wrap="none" rtlCol="0">
            <a:spAutoFit/>
          </a:bodyPr>
          <a:lstStyle/>
          <a:p>
            <a:r>
              <a:rPr lang="en-IE" i="1" dirty="0"/>
              <a:t>Command</a:t>
            </a:r>
            <a:endParaRPr lang="en-US" i="1" dirty="0"/>
          </a:p>
        </p:txBody>
      </p:sp>
      <p:sp>
        <p:nvSpPr>
          <p:cNvPr id="41" name="Arrow: Right 40">
            <a:extLst>
              <a:ext uri="{FF2B5EF4-FFF2-40B4-BE49-F238E27FC236}">
                <a16:creationId xmlns:a16="http://schemas.microsoft.com/office/drawing/2014/main" id="{68AD2DAD-F47E-4409-AC6E-5729ED0EBCC5}"/>
              </a:ext>
            </a:extLst>
          </p:cNvPr>
          <p:cNvSpPr/>
          <p:nvPr/>
        </p:nvSpPr>
        <p:spPr>
          <a:xfrm rot="10800000">
            <a:off x="8597481" y="3045333"/>
            <a:ext cx="1144866" cy="202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Arrow: Left-Right 41">
            <a:extLst>
              <a:ext uri="{FF2B5EF4-FFF2-40B4-BE49-F238E27FC236}">
                <a16:creationId xmlns:a16="http://schemas.microsoft.com/office/drawing/2014/main" id="{DEA531E8-1343-487B-844C-550BB517104B}"/>
              </a:ext>
            </a:extLst>
          </p:cNvPr>
          <p:cNvSpPr/>
          <p:nvPr/>
        </p:nvSpPr>
        <p:spPr>
          <a:xfrm>
            <a:off x="8572539" y="2301655"/>
            <a:ext cx="120647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9B583DE4-CFA4-4B79-A32E-9099401AA331}"/>
              </a:ext>
            </a:extLst>
          </p:cNvPr>
          <p:cNvSpPr txBox="1"/>
          <p:nvPr/>
        </p:nvSpPr>
        <p:spPr>
          <a:xfrm>
            <a:off x="4754549" y="3223421"/>
            <a:ext cx="1375826" cy="369332"/>
          </a:xfrm>
          <a:prstGeom prst="rect">
            <a:avLst/>
          </a:prstGeom>
          <a:noFill/>
        </p:spPr>
        <p:txBody>
          <a:bodyPr wrap="none" rtlCol="0">
            <a:spAutoFit/>
          </a:bodyPr>
          <a:lstStyle/>
          <a:p>
            <a:r>
              <a:rPr lang="en-IE" i="1" dirty="0"/>
              <a:t>Notifications</a:t>
            </a:r>
            <a:endParaRPr lang="en-US" i="1" dirty="0"/>
          </a:p>
        </p:txBody>
      </p:sp>
      <p:cxnSp>
        <p:nvCxnSpPr>
          <p:cNvPr id="6" name="Straight Arrow Connector 5">
            <a:extLst>
              <a:ext uri="{FF2B5EF4-FFF2-40B4-BE49-F238E27FC236}">
                <a16:creationId xmlns:a16="http://schemas.microsoft.com/office/drawing/2014/main" id="{54B7A34B-0D62-4D58-8222-FE0FC9591F89}"/>
              </a:ext>
            </a:extLst>
          </p:cNvPr>
          <p:cNvCxnSpPr>
            <a:stCxn id="14" idx="0"/>
          </p:cNvCxnSpPr>
          <p:nvPr/>
        </p:nvCxnSpPr>
        <p:spPr>
          <a:xfrm flipV="1">
            <a:off x="5442462" y="3656299"/>
            <a:ext cx="0"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B9D6A7-11B7-41FE-A5C6-EA0240250B7A}"/>
              </a:ext>
            </a:extLst>
          </p:cNvPr>
          <p:cNvCxnSpPr>
            <a:cxnSpLocks/>
            <a:stCxn id="14" idx="0"/>
          </p:cNvCxnSpPr>
          <p:nvPr/>
        </p:nvCxnSpPr>
        <p:spPr>
          <a:xfrm flipV="1">
            <a:off x="5442462" y="3656299"/>
            <a:ext cx="180056"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57DE126-47FA-463E-A812-5517A419340E}"/>
              </a:ext>
            </a:extLst>
          </p:cNvPr>
          <p:cNvCxnSpPr>
            <a:cxnSpLocks/>
            <a:stCxn id="14" idx="0"/>
          </p:cNvCxnSpPr>
          <p:nvPr/>
        </p:nvCxnSpPr>
        <p:spPr>
          <a:xfrm flipH="1" flipV="1">
            <a:off x="5122250" y="3656300"/>
            <a:ext cx="320212" cy="90850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5AF8F3-4BA1-45B6-AE1E-B4FE1BA2A01C}"/>
              </a:ext>
            </a:extLst>
          </p:cNvPr>
          <p:cNvCxnSpPr>
            <a:cxnSpLocks/>
            <a:stCxn id="7" idx="1"/>
            <a:endCxn id="43" idx="3"/>
          </p:cNvCxnSpPr>
          <p:nvPr/>
        </p:nvCxnSpPr>
        <p:spPr>
          <a:xfrm flipH="1">
            <a:off x="6130375" y="2941584"/>
            <a:ext cx="919700" cy="466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7BBBB06-8EC9-4F2C-906F-D8647498593D}"/>
              </a:ext>
            </a:extLst>
          </p:cNvPr>
          <p:cNvCxnSpPr>
            <a:cxnSpLocks/>
            <a:stCxn id="7" idx="1"/>
          </p:cNvCxnSpPr>
          <p:nvPr/>
        </p:nvCxnSpPr>
        <p:spPr>
          <a:xfrm flipH="1">
            <a:off x="5825447" y="2941584"/>
            <a:ext cx="1224628" cy="30609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DA9AAF-09BA-4E4D-86F0-D05C0B98673B}"/>
              </a:ext>
            </a:extLst>
          </p:cNvPr>
          <p:cNvCxnSpPr>
            <a:cxnSpLocks/>
            <a:stCxn id="10" idx="3"/>
            <a:endCxn id="43" idx="1"/>
          </p:cNvCxnSpPr>
          <p:nvPr/>
        </p:nvCxnSpPr>
        <p:spPr>
          <a:xfrm>
            <a:off x="3864254" y="2941583"/>
            <a:ext cx="890295" cy="46650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FF66EAC-DB58-4258-8258-1EC7AB25951F}"/>
              </a:ext>
            </a:extLst>
          </p:cNvPr>
          <p:cNvCxnSpPr>
            <a:cxnSpLocks/>
            <a:stCxn id="10" idx="3"/>
          </p:cNvCxnSpPr>
          <p:nvPr/>
        </p:nvCxnSpPr>
        <p:spPr>
          <a:xfrm>
            <a:off x="3864254" y="2941583"/>
            <a:ext cx="1382484" cy="333015"/>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CDDA6125-3399-46C3-823D-AFABDEA15B98}"/>
              </a:ext>
            </a:extLst>
          </p:cNvPr>
          <p:cNvSpPr/>
          <p:nvPr/>
        </p:nvSpPr>
        <p:spPr>
          <a:xfrm rot="16665874">
            <a:off x="5999386" y="1937286"/>
            <a:ext cx="1360795" cy="2333590"/>
          </a:xfrm>
          <a:prstGeom prst="arc">
            <a:avLst>
              <a:gd name="adj1" fmla="val 16200000"/>
              <a:gd name="adj2" fmla="val 59153"/>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11" name="Graphic 10" descr="Filter">
            <a:extLst>
              <a:ext uri="{FF2B5EF4-FFF2-40B4-BE49-F238E27FC236}">
                <a16:creationId xmlns:a16="http://schemas.microsoft.com/office/drawing/2014/main" id="{0E9EA14B-D37F-416C-A3B2-F337463547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96989" y="2293591"/>
            <a:ext cx="369332" cy="369332"/>
          </a:xfrm>
          <a:prstGeom prst="rect">
            <a:avLst/>
          </a:prstGeom>
        </p:spPr>
      </p:pic>
      <p:sp>
        <p:nvSpPr>
          <p:cNvPr id="46" name="Arc 45">
            <a:extLst>
              <a:ext uri="{FF2B5EF4-FFF2-40B4-BE49-F238E27FC236}">
                <a16:creationId xmlns:a16="http://schemas.microsoft.com/office/drawing/2014/main" id="{EDFF4391-205A-4FFE-9950-B923566CFB5B}"/>
              </a:ext>
            </a:extLst>
          </p:cNvPr>
          <p:cNvSpPr/>
          <p:nvPr/>
        </p:nvSpPr>
        <p:spPr>
          <a:xfrm rot="7382568">
            <a:off x="3122319" y="1994936"/>
            <a:ext cx="1360795" cy="2333590"/>
          </a:xfrm>
          <a:prstGeom prst="arc">
            <a:avLst>
              <a:gd name="adj1" fmla="val 16200000"/>
              <a:gd name="adj2" fmla="val 59153"/>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48" name="Graphic 47" descr="Filter">
            <a:extLst>
              <a:ext uri="{FF2B5EF4-FFF2-40B4-BE49-F238E27FC236}">
                <a16:creationId xmlns:a16="http://schemas.microsoft.com/office/drawing/2014/main" id="{4FB3B9B9-6BC4-4802-8F8B-A7EE2D28EE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40642">
            <a:off x="3816043" y="3779172"/>
            <a:ext cx="369332" cy="369332"/>
          </a:xfrm>
          <a:prstGeom prst="rect">
            <a:avLst/>
          </a:prstGeom>
        </p:spPr>
      </p:pic>
    </p:spTree>
    <p:extLst>
      <p:ext uri="{BB962C8B-B14F-4D97-AF65-F5344CB8AC3E}">
        <p14:creationId xmlns:p14="http://schemas.microsoft.com/office/powerpoint/2010/main" val="1733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3"/>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4"/>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5"/>
          <a:stretch>
            <a:fillRect/>
          </a:stretch>
        </p:blipFill>
        <p:spPr>
          <a:xfrm>
            <a:off x="7208755" y="5430578"/>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stCxn id="14" idx="2"/>
            <a:endCxn id="9" idx="0"/>
          </p:cNvCxnSpPr>
          <p:nvPr/>
        </p:nvCxnSpPr>
        <p:spPr>
          <a:xfrm flipH="1">
            <a:off x="7843797" y="3946905"/>
            <a:ext cx="217045" cy="148367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a:stCxn id="27" idx="3"/>
            <a:endCxn id="7" idx="1"/>
          </p:cNvCxnSpPr>
          <p:nvPr/>
        </p:nvCxnSpPr>
        <p:spPr>
          <a:xfrm flipV="1">
            <a:off x="1689070" y="2219538"/>
            <a:ext cx="544543" cy="171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E544105F-B614-4515-A71B-26FED7D0ACC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
        <p:nvSpPr>
          <p:cNvPr id="3" name="Left Brace 2">
            <a:extLst>
              <a:ext uri="{FF2B5EF4-FFF2-40B4-BE49-F238E27FC236}">
                <a16:creationId xmlns:a16="http://schemas.microsoft.com/office/drawing/2014/main" id="{4630D7E3-F5D2-4EEF-A201-C85796582948}"/>
              </a:ext>
            </a:extLst>
          </p:cNvPr>
          <p:cNvSpPr/>
          <p:nvPr/>
        </p:nvSpPr>
        <p:spPr>
          <a:xfrm rot="5400000">
            <a:off x="1379128" y="1928675"/>
            <a:ext cx="287454" cy="2522386"/>
          </a:xfrm>
          <a:prstGeom prst="leftBrace">
            <a:avLst>
              <a:gd name="adj1" fmla="val 8333"/>
              <a:gd name="adj2" fmla="val 247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85AF27F0-9233-4D7A-B8C8-D0CF66C54DF3}"/>
              </a:ext>
            </a:extLst>
          </p:cNvPr>
          <p:cNvSpPr txBox="1"/>
          <p:nvPr/>
        </p:nvSpPr>
        <p:spPr>
          <a:xfrm>
            <a:off x="509596" y="3524406"/>
            <a:ext cx="2026517" cy="1477328"/>
          </a:xfrm>
          <a:prstGeom prst="rect">
            <a:avLst/>
          </a:prstGeom>
          <a:noFill/>
        </p:spPr>
        <p:txBody>
          <a:bodyPr wrap="none" rtlCol="0">
            <a:spAutoFit/>
          </a:bodyPr>
          <a:lstStyle/>
          <a:p>
            <a:pPr marL="285750" indent="-285750">
              <a:buFont typeface="Arial" panose="020B0604020202020204" pitchFamily="34" charset="0"/>
              <a:buChar char="•"/>
            </a:pPr>
            <a:r>
              <a:rPr lang="en-IE" dirty="0"/>
              <a:t>Command name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Parameters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Context</a:t>
            </a:r>
            <a:endParaRPr lang="en-GB" dirty="0"/>
          </a:p>
        </p:txBody>
      </p:sp>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3D33A-5E41-4E71-88C4-CFF30F413990}"/>
              </a:ext>
            </a:extLst>
          </p:cNvPr>
          <p:cNvPicPr>
            <a:picLocks noChangeAspect="1"/>
          </p:cNvPicPr>
          <p:nvPr/>
        </p:nvPicPr>
        <p:blipFill>
          <a:blip r:embed="rId3"/>
          <a:stretch>
            <a:fillRect/>
          </a:stretch>
        </p:blipFill>
        <p:spPr>
          <a:xfrm>
            <a:off x="0" y="836897"/>
            <a:ext cx="12192000" cy="5184205"/>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0"/>
            <a:ext cx="11353800" cy="836897"/>
          </a:xfrm>
        </p:spPr>
        <p:txBody>
          <a:bodyPr/>
          <a:lstStyle/>
          <a:p>
            <a:r>
              <a:rPr lang="en-IE" b="1" dirty="0"/>
              <a:t>Command – apply interest to all accounts</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3462484583"/>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1683DEEF-76BB-41DC-B398-70B8753A21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9565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36A99-6148-4680-8FA1-F83D2B0DE68F}"/>
              </a:ext>
            </a:extLst>
          </p:cNvPr>
          <p:cNvPicPr>
            <a:picLocks noChangeAspect="1"/>
          </p:cNvPicPr>
          <p:nvPr/>
        </p:nvPicPr>
        <p:blipFill>
          <a:blip r:embed="rId3"/>
          <a:stretch>
            <a:fillRect/>
          </a:stretch>
        </p:blipFill>
        <p:spPr>
          <a:xfrm>
            <a:off x="0" y="775818"/>
            <a:ext cx="12192000" cy="5306363"/>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3780"/>
            <a:ext cx="10515600" cy="822812"/>
          </a:xfrm>
        </p:spPr>
        <p:txBody>
          <a:bodyPr/>
          <a:lstStyle/>
          <a:p>
            <a:r>
              <a:rPr lang="en-IE" b="1" dirty="0"/>
              <a:t>Sub-orchestration</a:t>
            </a:r>
            <a:endParaRPr lang="en-GB" b="1" dirty="0"/>
          </a:p>
        </p:txBody>
      </p:sp>
      <p:graphicFrame>
        <p:nvGraphicFramePr>
          <p:cNvPr id="5" name="Diagram 4">
            <a:extLst>
              <a:ext uri="{FF2B5EF4-FFF2-40B4-BE49-F238E27FC236}">
                <a16:creationId xmlns:a16="http://schemas.microsoft.com/office/drawing/2014/main" id="{E0FCB006-2A06-4D7B-A490-34572D7AC105}"/>
              </a:ext>
            </a:extLst>
          </p:cNvPr>
          <p:cNvGraphicFramePr/>
          <p:nvPr>
            <p:extLst>
              <p:ext uri="{D42A27DB-BD31-4B8C-83A1-F6EECF244321}">
                <p14:modId xmlns:p14="http://schemas.microsoft.com/office/powerpoint/2010/main" val="1917833767"/>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15ED9D7-DE84-496B-A142-56486F8BFDA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23352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3"/>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4"/>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5"/>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94771" y="4654476"/>
            <a:ext cx="412175" cy="377140"/>
          </a:xfrm>
          <a:prstGeom prst="rect">
            <a:avLst/>
          </a:prstGeom>
        </p:spPr>
      </p:pic>
      <p:pic>
        <p:nvPicPr>
          <p:cNvPr id="31" name="Picture 30">
            <a:extLst>
              <a:ext uri="{FF2B5EF4-FFF2-40B4-BE49-F238E27FC236}">
                <a16:creationId xmlns:a16="http://schemas.microsoft.com/office/drawing/2014/main" id="{535EB423-72DF-4403-91BE-C3E89866613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
        <p:nvSpPr>
          <p:cNvPr id="32" name="Left Brace 31">
            <a:extLst>
              <a:ext uri="{FF2B5EF4-FFF2-40B4-BE49-F238E27FC236}">
                <a16:creationId xmlns:a16="http://schemas.microsoft.com/office/drawing/2014/main" id="{C4C2DE35-0C52-48B2-ABBC-0A4E1FC14F9F}"/>
              </a:ext>
            </a:extLst>
          </p:cNvPr>
          <p:cNvSpPr/>
          <p:nvPr/>
        </p:nvSpPr>
        <p:spPr>
          <a:xfrm rot="5400000">
            <a:off x="1379128" y="1928675"/>
            <a:ext cx="287454" cy="2522386"/>
          </a:xfrm>
          <a:prstGeom prst="leftBrace">
            <a:avLst>
              <a:gd name="adj1" fmla="val 8333"/>
              <a:gd name="adj2" fmla="val 247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C19A76ED-474E-434E-8265-5F62DAA7BC4C}"/>
              </a:ext>
            </a:extLst>
          </p:cNvPr>
          <p:cNvSpPr txBox="1"/>
          <p:nvPr/>
        </p:nvSpPr>
        <p:spPr>
          <a:xfrm>
            <a:off x="509596" y="3524406"/>
            <a:ext cx="2093586" cy="2031325"/>
          </a:xfrm>
          <a:prstGeom prst="rect">
            <a:avLst/>
          </a:prstGeom>
          <a:noFill/>
        </p:spPr>
        <p:txBody>
          <a:bodyPr wrap="none" rtlCol="0">
            <a:spAutoFit/>
          </a:bodyPr>
          <a:lstStyle/>
          <a:p>
            <a:pPr marL="285750" indent="-285750">
              <a:buFont typeface="Arial" panose="020B0604020202020204" pitchFamily="34" charset="0"/>
              <a:buChar char="•"/>
            </a:pPr>
            <a:r>
              <a:rPr lang="en-IE" dirty="0"/>
              <a:t>Query name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Parameters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Context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Return addresses</a:t>
            </a:r>
            <a:endParaRPr lang="en-GB" dirty="0"/>
          </a:p>
        </p:txBody>
      </p:sp>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EB0F6-AC36-4E76-A417-CF64A18C8FCF}"/>
              </a:ext>
            </a:extLst>
          </p:cNvPr>
          <p:cNvPicPr>
            <a:picLocks noChangeAspect="1"/>
          </p:cNvPicPr>
          <p:nvPr/>
        </p:nvPicPr>
        <p:blipFill>
          <a:blip r:embed="rId3"/>
          <a:stretch>
            <a:fillRect/>
          </a:stretch>
        </p:blipFill>
        <p:spPr>
          <a:xfrm>
            <a:off x="1391454" y="662640"/>
            <a:ext cx="8402223" cy="4963218"/>
          </a:xfrm>
          <a:prstGeom prst="rect">
            <a:avLst/>
          </a:prstGeom>
          <a:ln w="28575">
            <a:solidFill>
              <a:schemeClr val="tx1"/>
            </a:solidFill>
          </a:ln>
        </p:spPr>
      </p:pic>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833135" cy="827659"/>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305588300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A61DB658-1838-4D3B-BA9C-CB0B762F924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31815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545458" cy="752238"/>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258633925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10EBA8C-2CFD-4E28-8430-C84BBD5A70C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407880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143981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1489958"/>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FDA6B8B-91B9-45B7-BF99-D0E4085AD712}"/>
              </a:ext>
            </a:extLst>
          </p:cNvPr>
          <p:cNvSpPr txBox="1"/>
          <p:nvPr/>
        </p:nvSpPr>
        <p:spPr>
          <a:xfrm>
            <a:off x="157940" y="5971840"/>
            <a:ext cx="9628085" cy="461665"/>
          </a:xfrm>
          <a:prstGeom prst="rect">
            <a:avLst/>
          </a:prstGeom>
          <a:noFill/>
        </p:spPr>
        <p:txBody>
          <a:bodyPr wrap="none" rtlCol="0">
            <a:spAutoFit/>
          </a:bodyPr>
          <a:lstStyle/>
          <a:p>
            <a:r>
              <a:rPr lang="en-GB" sz="2400" u="sng" dirty="0">
                <a:solidFill>
                  <a:schemeClr val="accent1">
                    <a:lumMod val="75000"/>
                  </a:schemeClr>
                </a:solidFill>
              </a:rPr>
              <a:t>https://github.com/MerrionComputing/EventsSourcing-on-Azure-Functions</a:t>
            </a:r>
          </a:p>
        </p:txBody>
      </p:sp>
      <p:pic>
        <p:nvPicPr>
          <p:cNvPr id="25" name="Picture 24">
            <a:extLst>
              <a:ext uri="{FF2B5EF4-FFF2-40B4-BE49-F238E27FC236}">
                <a16:creationId xmlns:a16="http://schemas.microsoft.com/office/drawing/2014/main" id="{DDA475C6-A860-480B-87DC-6D1954D3D86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09901" y="2150567"/>
            <a:ext cx="585809" cy="536015"/>
          </a:xfrm>
          <a:prstGeom prst="rect">
            <a:avLst/>
          </a:prstGeom>
        </p:spPr>
      </p:pic>
      <p:sp>
        <p:nvSpPr>
          <p:cNvPr id="26" name="TextBox 25">
            <a:extLst>
              <a:ext uri="{FF2B5EF4-FFF2-40B4-BE49-F238E27FC236}">
                <a16:creationId xmlns:a16="http://schemas.microsoft.com/office/drawing/2014/main" id="{0975BC0E-A3D8-4EF2-9C8C-34EFD8DCBC65}"/>
              </a:ext>
            </a:extLst>
          </p:cNvPr>
          <p:cNvSpPr txBox="1"/>
          <p:nvPr/>
        </p:nvSpPr>
        <p:spPr>
          <a:xfrm>
            <a:off x="2783992" y="2152745"/>
            <a:ext cx="3538469" cy="369332"/>
          </a:xfrm>
          <a:prstGeom prst="rect">
            <a:avLst/>
          </a:prstGeom>
          <a:noFill/>
        </p:spPr>
        <p:txBody>
          <a:bodyPr wrap="none" rtlCol="0">
            <a:spAutoFit/>
          </a:bodyPr>
          <a:lstStyle/>
          <a:p>
            <a:r>
              <a:rPr lang="en-IE" dirty="0"/>
              <a:t>Event sourcing with Azure functions</a:t>
            </a:r>
          </a:p>
        </p:txBody>
      </p:sp>
    </p:spTree>
    <p:extLst>
      <p:ext uri="{BB962C8B-B14F-4D97-AF65-F5344CB8AC3E}">
        <p14:creationId xmlns:p14="http://schemas.microsoft.com/office/powerpoint/2010/main" val="391303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Motivation: Addressing sources of cost</a:t>
            </a:r>
            <a:endParaRPr lang="en-US" b="1"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5869933" y="4718433"/>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5042207" y="2030327"/>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10D1A-36D1-4758-84DF-5ABB450AEDB8}"/>
              </a:ext>
            </a:extLst>
          </p:cNvPr>
          <p:cNvSpPr>
            <a:spLocks noGrp="1"/>
          </p:cNvSpPr>
          <p:nvPr>
            <p:ph type="title"/>
          </p:nvPr>
        </p:nvSpPr>
        <p:spPr/>
        <p:txBody>
          <a:bodyPr/>
          <a:lstStyle/>
          <a:p>
            <a:r>
              <a:rPr lang="en-IE" b="1" dirty="0">
                <a:solidFill>
                  <a:srgbClr val="00B050"/>
                </a:solidFill>
              </a:rPr>
              <a:t>Q</a:t>
            </a:r>
            <a:r>
              <a:rPr lang="en-IE" dirty="0"/>
              <a:t> &amp; </a:t>
            </a:r>
            <a:r>
              <a:rPr lang="en-IE" b="1" dirty="0">
                <a:solidFill>
                  <a:srgbClr val="0070C0"/>
                </a:solidFill>
              </a:rPr>
              <a:t>A</a:t>
            </a:r>
            <a:endParaRPr lang="en-GB" b="1" dirty="0">
              <a:solidFill>
                <a:srgbClr val="0070C0"/>
              </a:solidFill>
            </a:endParaRPr>
          </a:p>
        </p:txBody>
      </p:sp>
      <p:pic>
        <p:nvPicPr>
          <p:cNvPr id="5" name="Picture 4" descr="A picture containing drawing&#10;&#10;Description automatically generated">
            <a:extLst>
              <a:ext uri="{FF2B5EF4-FFF2-40B4-BE49-F238E27FC236}">
                <a16:creationId xmlns:a16="http://schemas.microsoft.com/office/drawing/2014/main" id="{ECCFA1AA-54E8-4FE0-9C74-ACAD17C54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59" y="1218404"/>
            <a:ext cx="9493320" cy="5639596"/>
          </a:xfrm>
          <a:prstGeom prst="rect">
            <a:avLst/>
          </a:prstGeom>
        </p:spPr>
      </p:pic>
    </p:spTree>
    <p:extLst>
      <p:ext uri="{BB962C8B-B14F-4D97-AF65-F5344CB8AC3E}">
        <p14:creationId xmlns:p14="http://schemas.microsoft.com/office/powerpoint/2010/main" val="2421346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A851-40BA-4677-BC72-0B909165AFB3}"/>
              </a:ext>
            </a:extLst>
          </p:cNvPr>
          <p:cNvSpPr>
            <a:spLocks noGrp="1"/>
          </p:cNvSpPr>
          <p:nvPr>
            <p:ph type="title"/>
          </p:nvPr>
        </p:nvSpPr>
        <p:spPr/>
        <p:txBody>
          <a:bodyPr/>
          <a:lstStyle/>
          <a:p>
            <a:r>
              <a:rPr lang="en-IE" b="1" dirty="0"/>
              <a:t>Part 2: Extra time </a:t>
            </a:r>
            <a:endParaRPr lang="en-GB" dirty="0"/>
          </a:p>
        </p:txBody>
      </p:sp>
      <p:pic>
        <p:nvPicPr>
          <p:cNvPr id="6" name="Picture 5">
            <a:extLst>
              <a:ext uri="{FF2B5EF4-FFF2-40B4-BE49-F238E27FC236}">
                <a16:creationId xmlns:a16="http://schemas.microsoft.com/office/drawing/2014/main" id="{539EB2D2-99C4-46F4-B174-9AEE841E50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42179" y="1460018"/>
            <a:ext cx="5812409" cy="5231168"/>
          </a:xfrm>
          <a:prstGeom prst="rect">
            <a:avLst/>
          </a:prstGeom>
        </p:spPr>
      </p:pic>
    </p:spTree>
    <p:extLst>
      <p:ext uri="{BB962C8B-B14F-4D97-AF65-F5344CB8AC3E}">
        <p14:creationId xmlns:p14="http://schemas.microsoft.com/office/powerpoint/2010/main" val="15101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920A-ADAA-48C5-B701-7BECD8AC49F1}"/>
              </a:ext>
            </a:extLst>
          </p:cNvPr>
          <p:cNvSpPr>
            <a:spLocks noGrp="1"/>
          </p:cNvSpPr>
          <p:nvPr>
            <p:ph type="title"/>
          </p:nvPr>
        </p:nvSpPr>
        <p:spPr/>
        <p:txBody>
          <a:bodyPr/>
          <a:lstStyle/>
          <a:p>
            <a:r>
              <a:rPr lang="en-IE" dirty="0"/>
              <a:t>Demo– adding </a:t>
            </a:r>
            <a:r>
              <a:rPr lang="en-IE" b="1" dirty="0"/>
              <a:t>interest</a:t>
            </a:r>
            <a:endParaRPr lang="en-GB" b="1" dirty="0"/>
          </a:p>
        </p:txBody>
      </p:sp>
      <p:pic>
        <p:nvPicPr>
          <p:cNvPr id="4" name="Picture 3">
            <a:extLst>
              <a:ext uri="{FF2B5EF4-FFF2-40B4-BE49-F238E27FC236}">
                <a16:creationId xmlns:a16="http://schemas.microsoft.com/office/drawing/2014/main" id="{C743D790-0F98-4C1E-A1BE-DA2B8AC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535" y="118742"/>
            <a:ext cx="5133221" cy="2511442"/>
          </a:xfrm>
          <a:prstGeom prst="rect">
            <a:avLst/>
          </a:prstGeom>
        </p:spPr>
        <p:style>
          <a:lnRef idx="0">
            <a:schemeClr val="accent1"/>
          </a:lnRef>
          <a:fillRef idx="3">
            <a:schemeClr val="accent1"/>
          </a:fillRef>
          <a:effectRef idx="3">
            <a:schemeClr val="accent1"/>
          </a:effectRef>
          <a:fontRef idx="minor">
            <a:schemeClr val="lt1"/>
          </a:fontRef>
        </p:style>
      </p:pic>
      <p:sp>
        <p:nvSpPr>
          <p:cNvPr id="5" name="TextBox 4">
            <a:extLst>
              <a:ext uri="{FF2B5EF4-FFF2-40B4-BE49-F238E27FC236}">
                <a16:creationId xmlns:a16="http://schemas.microsoft.com/office/drawing/2014/main" id="{E39D1D26-CBDD-409F-9656-E86AA60986B5}"/>
              </a:ext>
            </a:extLst>
          </p:cNvPr>
          <p:cNvSpPr txBox="1"/>
          <p:nvPr/>
        </p:nvSpPr>
        <p:spPr>
          <a:xfrm>
            <a:off x="232183" y="3429000"/>
            <a:ext cx="11727634" cy="954107"/>
          </a:xfrm>
          <a:prstGeom prst="rect">
            <a:avLst/>
          </a:prstGeom>
          <a:noFill/>
        </p:spPr>
        <p:txBody>
          <a:bodyPr wrap="none" rtlCol="0">
            <a:spAutoFit/>
          </a:bodyPr>
          <a:lstStyle/>
          <a:p>
            <a:r>
              <a:rPr lang="en-IE" sz="2800" i="1" dirty="0"/>
              <a:t>“We accrue interest on a daily basis based on the account balance at that time, </a:t>
            </a:r>
          </a:p>
          <a:p>
            <a:r>
              <a:rPr lang="en-IE" sz="2800" i="1" dirty="0"/>
              <a:t>But we only pay the accrued interest at the end of every month”</a:t>
            </a:r>
            <a:endParaRPr lang="en-GB" sz="2800" i="1" dirty="0"/>
          </a:p>
        </p:txBody>
      </p:sp>
      <p:sp>
        <p:nvSpPr>
          <p:cNvPr id="6" name="Rectangle 5">
            <a:extLst>
              <a:ext uri="{FF2B5EF4-FFF2-40B4-BE49-F238E27FC236}">
                <a16:creationId xmlns:a16="http://schemas.microsoft.com/office/drawing/2014/main" id="{2917AFA6-2C0D-4CF3-9F00-D784A8331D9D}"/>
              </a:ext>
            </a:extLst>
          </p:cNvPr>
          <p:cNvSpPr/>
          <p:nvPr/>
        </p:nvSpPr>
        <p:spPr>
          <a:xfrm>
            <a:off x="1006867" y="3513762"/>
            <a:ext cx="2198670"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E6DA18-6274-4F0E-8CCC-CFD8336E2504}"/>
              </a:ext>
            </a:extLst>
          </p:cNvPr>
          <p:cNvSpPr/>
          <p:nvPr/>
        </p:nvSpPr>
        <p:spPr>
          <a:xfrm>
            <a:off x="2086351" y="3977544"/>
            <a:ext cx="3482242"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04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Accrue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“We accrue interest on a daily basis based on the account balance at that time”</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7" name="Picture 6">
            <a:extLst>
              <a:ext uri="{FF2B5EF4-FFF2-40B4-BE49-F238E27FC236}">
                <a16:creationId xmlns:a16="http://schemas.microsoft.com/office/drawing/2014/main" id="{A3E7F7C3-26CB-4D56-BEA1-E5A48CC62288}"/>
              </a:ext>
            </a:extLst>
          </p:cNvPr>
          <p:cNvPicPr>
            <a:picLocks noChangeAspect="1"/>
          </p:cNvPicPr>
          <p:nvPr/>
        </p:nvPicPr>
        <p:blipFill>
          <a:blip r:embed="rId5"/>
          <a:stretch>
            <a:fillRect/>
          </a:stretch>
        </p:blipFill>
        <p:spPr>
          <a:xfrm>
            <a:off x="883221" y="3780027"/>
            <a:ext cx="771633" cy="762106"/>
          </a:xfrm>
          <a:prstGeom prst="rect">
            <a:avLst/>
          </a:prstGeom>
        </p:spPr>
      </p:pic>
      <p:sp>
        <p:nvSpPr>
          <p:cNvPr id="8" name="TextBox 7">
            <a:extLst>
              <a:ext uri="{FF2B5EF4-FFF2-40B4-BE49-F238E27FC236}">
                <a16:creationId xmlns:a16="http://schemas.microsoft.com/office/drawing/2014/main" id="{9899E3E9-4023-4F63-A6D8-AE57D415DBE3}"/>
              </a:ext>
            </a:extLst>
          </p:cNvPr>
          <p:cNvSpPr txBox="1"/>
          <p:nvPr/>
        </p:nvSpPr>
        <p:spPr>
          <a:xfrm>
            <a:off x="1685676" y="3976414"/>
            <a:ext cx="3455370" cy="369332"/>
          </a:xfrm>
          <a:prstGeom prst="rect">
            <a:avLst/>
          </a:prstGeom>
          <a:noFill/>
        </p:spPr>
        <p:txBody>
          <a:bodyPr wrap="none" rtlCol="0">
            <a:spAutoFit/>
          </a:bodyPr>
          <a:lstStyle/>
          <a:p>
            <a:r>
              <a:rPr lang="en-IE" dirty="0"/>
              <a:t>Interest rate for accounts in credit</a:t>
            </a:r>
            <a:endParaRPr lang="en-GB" dirty="0"/>
          </a:p>
        </p:txBody>
      </p:sp>
      <p:pic>
        <p:nvPicPr>
          <p:cNvPr id="9" name="Picture 8">
            <a:extLst>
              <a:ext uri="{FF2B5EF4-FFF2-40B4-BE49-F238E27FC236}">
                <a16:creationId xmlns:a16="http://schemas.microsoft.com/office/drawing/2014/main" id="{6C0492AE-A64C-4A60-A46A-E9197F2EB8AA}"/>
              </a:ext>
            </a:extLst>
          </p:cNvPr>
          <p:cNvPicPr>
            <a:picLocks noChangeAspect="1"/>
          </p:cNvPicPr>
          <p:nvPr/>
        </p:nvPicPr>
        <p:blipFill>
          <a:blip r:embed="rId5"/>
          <a:stretch>
            <a:fillRect/>
          </a:stretch>
        </p:blipFill>
        <p:spPr>
          <a:xfrm>
            <a:off x="874355" y="4413546"/>
            <a:ext cx="771633" cy="762106"/>
          </a:xfrm>
          <a:prstGeom prst="rect">
            <a:avLst/>
          </a:prstGeom>
        </p:spPr>
      </p:pic>
      <p:sp>
        <p:nvSpPr>
          <p:cNvPr id="10" name="TextBox 9">
            <a:extLst>
              <a:ext uri="{FF2B5EF4-FFF2-40B4-BE49-F238E27FC236}">
                <a16:creationId xmlns:a16="http://schemas.microsoft.com/office/drawing/2014/main" id="{78D20AAA-61DE-4D30-993F-941DF968CBE0}"/>
              </a:ext>
            </a:extLst>
          </p:cNvPr>
          <p:cNvSpPr txBox="1"/>
          <p:nvPr/>
        </p:nvSpPr>
        <p:spPr>
          <a:xfrm>
            <a:off x="1685676" y="4586196"/>
            <a:ext cx="3312510" cy="369332"/>
          </a:xfrm>
          <a:prstGeom prst="rect">
            <a:avLst/>
          </a:prstGeom>
          <a:noFill/>
        </p:spPr>
        <p:txBody>
          <a:bodyPr wrap="none" rtlCol="0">
            <a:spAutoFit/>
          </a:bodyPr>
          <a:lstStyle/>
          <a:p>
            <a:r>
              <a:rPr lang="en-IE" dirty="0"/>
              <a:t>Interest rate for accounts in debit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6"/>
          <a:stretch>
            <a:fillRect/>
          </a:stretch>
        </p:blipFill>
        <p:spPr>
          <a:xfrm>
            <a:off x="7151167" y="3527561"/>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6664281" y="4616413"/>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3" name="Table 12">
            <a:extLst>
              <a:ext uri="{FF2B5EF4-FFF2-40B4-BE49-F238E27FC236}">
                <a16:creationId xmlns:a16="http://schemas.microsoft.com/office/drawing/2014/main" id="{309FD13F-57EA-48FF-BE4A-2A964D1F087E}"/>
              </a:ext>
            </a:extLst>
          </p:cNvPr>
          <p:cNvGraphicFramePr>
            <a:graphicFrameLocks noGrp="1"/>
          </p:cNvGraphicFramePr>
          <p:nvPr>
            <p:extLst>
              <p:ext uri="{D42A27DB-BD31-4B8C-83A1-F6EECF244321}">
                <p14:modId xmlns:p14="http://schemas.microsoft.com/office/powerpoint/2010/main" val="920500615"/>
              </p:ext>
            </p:extLst>
          </p:nvPr>
        </p:nvGraphicFramePr>
        <p:xfrm>
          <a:off x="838199" y="5264776"/>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6EDB8CAB-A90B-491D-B7D8-9116E5001E07}"/>
              </a:ext>
            </a:extLst>
          </p:cNvPr>
          <p:cNvSpPr txBox="1"/>
          <p:nvPr/>
        </p:nvSpPr>
        <p:spPr>
          <a:xfrm>
            <a:off x="3413361" y="4937826"/>
            <a:ext cx="1228582" cy="369332"/>
          </a:xfrm>
          <a:prstGeom prst="rect">
            <a:avLst/>
          </a:prstGeom>
          <a:noFill/>
        </p:spPr>
        <p:txBody>
          <a:bodyPr wrap="square" rtlCol="0">
            <a:spAutoFit/>
          </a:bodyPr>
          <a:lstStyle/>
          <a:p>
            <a:r>
              <a:rPr lang="en-IE" b="1" dirty="0"/>
              <a:t>BALANCE</a:t>
            </a:r>
            <a:endParaRPr lang="en-GB" b="1" dirty="0"/>
          </a:p>
        </p:txBody>
      </p:sp>
    </p:spTree>
    <p:extLst>
      <p:ext uri="{BB962C8B-B14F-4D97-AF65-F5344CB8AC3E}">
        <p14:creationId xmlns:p14="http://schemas.microsoft.com/office/powerpoint/2010/main" val="4395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sp>
        <p:nvSpPr>
          <p:cNvPr id="13" name="Rectangle 12">
            <a:extLst>
              <a:ext uri="{FF2B5EF4-FFF2-40B4-BE49-F238E27FC236}">
                <a16:creationId xmlns:a16="http://schemas.microsoft.com/office/drawing/2014/main" id="{25C03B72-2A7F-404B-A579-F85E47952533}"/>
              </a:ext>
            </a:extLst>
          </p:cNvPr>
          <p:cNvSpPr/>
          <p:nvPr/>
        </p:nvSpPr>
        <p:spPr>
          <a:xfrm>
            <a:off x="6369978" y="1492792"/>
            <a:ext cx="2743200" cy="4942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Table 13">
            <a:extLst>
              <a:ext uri="{FF2B5EF4-FFF2-40B4-BE49-F238E27FC236}">
                <a16:creationId xmlns:a16="http://schemas.microsoft.com/office/drawing/2014/main" id="{0C3B06FF-6410-4C5E-908B-AC8DE16D0894}"/>
              </a:ext>
            </a:extLst>
          </p:cNvPr>
          <p:cNvGraphicFramePr>
            <a:graphicFrameLocks noGrp="1"/>
          </p:cNvGraphicFramePr>
          <p:nvPr>
            <p:extLst>
              <p:ext uri="{D42A27DB-BD31-4B8C-83A1-F6EECF244321}">
                <p14:modId xmlns:p14="http://schemas.microsoft.com/office/powerpoint/2010/main" val="2491914093"/>
              </p:ext>
            </p:extLst>
          </p:nvPr>
        </p:nvGraphicFramePr>
        <p:xfrm>
          <a:off x="1161575" y="3000055"/>
          <a:ext cx="6728977" cy="303087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28461">
                  <a:extLst>
                    <a:ext uri="{9D8B030D-6E8A-4147-A177-3AD203B41FA5}">
                      <a16:colId xmlns:a16="http://schemas.microsoft.com/office/drawing/2014/main" val="4034995526"/>
                    </a:ext>
                  </a:extLst>
                </a:gridCol>
                <a:gridCol w="5000516">
                  <a:extLst>
                    <a:ext uri="{9D8B030D-6E8A-4147-A177-3AD203B41FA5}">
                      <a16:colId xmlns:a16="http://schemas.microsoft.com/office/drawing/2014/main" val="2850061130"/>
                    </a:ext>
                  </a:extLst>
                </a:gridCol>
              </a:tblGrid>
              <a:tr h="578164">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950898">
                <a:tc>
                  <a:txBody>
                    <a:bodyPr/>
                    <a:lstStyle/>
                    <a:p>
                      <a:r>
                        <a:rPr lang="en-IE" dirty="0"/>
                        <a:t>Interest</a:t>
                      </a:r>
                    </a:p>
                    <a:p>
                      <a:r>
                        <a:rPr lang="en-IE" dirty="0"/>
                        <a:t>accrued</a:t>
                      </a:r>
                    </a:p>
                  </a:txBody>
                  <a:tcPr/>
                </a:tc>
                <a:tc>
                  <a:txBody>
                    <a:bodyPr/>
                    <a:lstStyle/>
                    <a:p>
                      <a:r>
                        <a:rPr lang="en-IE" dirty="0"/>
                        <a:t>Increase the accrued amount by $</a:t>
                      </a:r>
                    </a:p>
                  </a:txBody>
                  <a:tcPr/>
                </a:tc>
                <a:extLst>
                  <a:ext uri="{0D108BD9-81ED-4DB2-BD59-A6C34878D82A}">
                    <a16:rowId xmlns:a16="http://schemas.microsoft.com/office/drawing/2014/main" val="2664454780"/>
                  </a:ext>
                </a:extLst>
              </a:tr>
              <a:tr h="950898">
                <a:tc>
                  <a:txBody>
                    <a:bodyPr/>
                    <a:lstStyle/>
                    <a:p>
                      <a:r>
                        <a:rPr lang="en-IE" dirty="0"/>
                        <a:t>Interest </a:t>
                      </a:r>
                    </a:p>
                    <a:p>
                      <a:r>
                        <a:rPr lang="en-IE" dirty="0"/>
                        <a:t>paid</a:t>
                      </a:r>
                    </a:p>
                  </a:txBody>
                  <a:tcPr/>
                </a:tc>
                <a:tc>
                  <a:txBody>
                    <a:bodyPr/>
                    <a:lstStyle/>
                    <a:p>
                      <a:r>
                        <a:rPr lang="en-IE" dirty="0"/>
                        <a:t>Decrease the accrued amount by $</a:t>
                      </a:r>
                    </a:p>
                  </a:txBody>
                  <a:tcPr/>
                </a:tc>
                <a:extLst>
                  <a:ext uri="{0D108BD9-81ED-4DB2-BD59-A6C34878D82A}">
                    <a16:rowId xmlns:a16="http://schemas.microsoft.com/office/drawing/2014/main" val="1164528820"/>
                  </a:ext>
                </a:extLst>
              </a:tr>
              <a:tr h="550917">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17945244"/>
                  </a:ext>
                </a:extLst>
              </a:tr>
            </a:tbl>
          </a:graphicData>
        </a:graphic>
      </p:graphicFrame>
      <p:sp>
        <p:nvSpPr>
          <p:cNvPr id="7" name="TextBox 6">
            <a:extLst>
              <a:ext uri="{FF2B5EF4-FFF2-40B4-BE49-F238E27FC236}">
                <a16:creationId xmlns:a16="http://schemas.microsoft.com/office/drawing/2014/main" id="{BE963140-E552-45C4-8584-9CFC7450C014}"/>
              </a:ext>
            </a:extLst>
          </p:cNvPr>
          <p:cNvSpPr txBox="1"/>
          <p:nvPr/>
        </p:nvSpPr>
        <p:spPr>
          <a:xfrm>
            <a:off x="8209902" y="3795571"/>
            <a:ext cx="1522533" cy="369332"/>
          </a:xfrm>
          <a:prstGeom prst="rect">
            <a:avLst/>
          </a:prstGeom>
          <a:noFill/>
        </p:spPr>
        <p:txBody>
          <a:bodyPr wrap="none" rtlCol="0">
            <a:spAutoFit/>
          </a:bodyPr>
          <a:lstStyle/>
          <a:p>
            <a:r>
              <a:rPr lang="en-IE" dirty="0"/>
              <a:t>INTEREST DUE</a:t>
            </a:r>
            <a:endParaRPr lang="en-GB" dirty="0"/>
          </a:p>
        </p:txBody>
      </p:sp>
    </p:spTree>
    <p:extLst>
      <p:ext uri="{BB962C8B-B14F-4D97-AF65-F5344CB8AC3E}">
        <p14:creationId xmlns:p14="http://schemas.microsoft.com/office/powerpoint/2010/main" val="41513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7151167" y="3322250"/>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6715965" y="4435139"/>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pic>
        <p:nvPicPr>
          <p:cNvPr id="7" name="Picture 6">
            <a:extLst>
              <a:ext uri="{FF2B5EF4-FFF2-40B4-BE49-F238E27FC236}">
                <a16:creationId xmlns:a16="http://schemas.microsoft.com/office/drawing/2014/main" id="{5A397380-0567-4551-BEA3-221AADD13E26}"/>
              </a:ext>
            </a:extLst>
          </p:cNvPr>
          <p:cNvPicPr>
            <a:picLocks noChangeAspect="1"/>
          </p:cNvPicPr>
          <p:nvPr/>
        </p:nvPicPr>
        <p:blipFill>
          <a:blip r:embed="rId6"/>
          <a:stretch>
            <a:fillRect/>
          </a:stretch>
        </p:blipFill>
        <p:spPr>
          <a:xfrm>
            <a:off x="1749559" y="3780027"/>
            <a:ext cx="2534004" cy="2210108"/>
          </a:xfrm>
          <a:prstGeom prst="rect">
            <a:avLst/>
          </a:prstGeom>
        </p:spPr>
      </p:pic>
      <p:sp>
        <p:nvSpPr>
          <p:cNvPr id="10" name="TextBox 9">
            <a:extLst>
              <a:ext uri="{FF2B5EF4-FFF2-40B4-BE49-F238E27FC236}">
                <a16:creationId xmlns:a16="http://schemas.microsoft.com/office/drawing/2014/main" id="{449E70A1-B6B7-4AA2-B1AE-E85837EC0DB8}"/>
              </a:ext>
            </a:extLst>
          </p:cNvPr>
          <p:cNvSpPr txBox="1"/>
          <p:nvPr/>
        </p:nvSpPr>
        <p:spPr>
          <a:xfrm>
            <a:off x="755913" y="6102701"/>
            <a:ext cx="5860002" cy="369332"/>
          </a:xfrm>
          <a:prstGeom prst="rect">
            <a:avLst/>
          </a:prstGeom>
          <a:noFill/>
        </p:spPr>
        <p:txBody>
          <a:bodyPr wrap="none" rtlCol="0">
            <a:spAutoFit/>
          </a:bodyPr>
          <a:lstStyle/>
          <a:p>
            <a:r>
              <a:rPr lang="en-IE" dirty="0">
                <a:solidFill>
                  <a:srgbClr val="FF0000"/>
                </a:solidFill>
              </a:rPr>
              <a:t>What if the account cannot afford to pay us interest it owes ?</a:t>
            </a:r>
            <a:endParaRPr lang="en-GB" dirty="0">
              <a:solidFill>
                <a:srgbClr val="FF0000"/>
              </a:solidFill>
            </a:endParaRPr>
          </a:p>
        </p:txBody>
      </p:sp>
    </p:spTree>
    <p:extLst>
      <p:ext uri="{BB962C8B-B14F-4D97-AF65-F5344CB8AC3E}">
        <p14:creationId xmlns:p14="http://schemas.microsoft.com/office/powerpoint/2010/main" val="21670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 and extend the overdraft if they need it”</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5571888" y="3506916"/>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5201048" y="4595768"/>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
        <p:nvSpPr>
          <p:cNvPr id="13" name="Rectangle 12">
            <a:extLst>
              <a:ext uri="{FF2B5EF4-FFF2-40B4-BE49-F238E27FC236}">
                <a16:creationId xmlns:a16="http://schemas.microsoft.com/office/drawing/2014/main" id="{8C502D8F-FBAC-4F2B-AB1D-FFB05197BA12}"/>
              </a:ext>
            </a:extLst>
          </p:cNvPr>
          <p:cNvSpPr/>
          <p:nvPr/>
        </p:nvSpPr>
        <p:spPr>
          <a:xfrm>
            <a:off x="4407967" y="1925451"/>
            <a:ext cx="5033984" cy="4942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267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GB" dirty="0"/>
              <a:t>Extend the overdraft if they need it</a:t>
            </a:r>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838200" y="1666212"/>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572661" y="1895644"/>
            <a:ext cx="5808385" cy="369332"/>
          </a:xfrm>
          <a:prstGeom prst="rect">
            <a:avLst/>
          </a:prstGeom>
          <a:noFill/>
        </p:spPr>
        <p:txBody>
          <a:bodyPr wrap="none" rtlCol="0">
            <a:spAutoFit/>
          </a:bodyPr>
          <a:lstStyle/>
          <a:p>
            <a:r>
              <a:rPr lang="en-IE" dirty="0"/>
              <a:t>Target account number for the overdraft increase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7287001" y="2965256"/>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6942667" y="4029498"/>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0" name="Table 9">
            <a:extLst>
              <a:ext uri="{FF2B5EF4-FFF2-40B4-BE49-F238E27FC236}">
                <a16:creationId xmlns:a16="http://schemas.microsoft.com/office/drawing/2014/main" id="{26E90A7A-DCB6-4C47-A283-2378C742050E}"/>
              </a:ext>
            </a:extLst>
          </p:cNvPr>
          <p:cNvGraphicFramePr>
            <a:graphicFrameLocks noGrp="1"/>
          </p:cNvGraphicFramePr>
          <p:nvPr>
            <p:extLst>
              <p:ext uri="{D42A27DB-BD31-4B8C-83A1-F6EECF244321}">
                <p14:modId xmlns:p14="http://schemas.microsoft.com/office/powerpoint/2010/main" val="3074316486"/>
              </p:ext>
            </p:extLst>
          </p:nvPr>
        </p:nvGraphicFramePr>
        <p:xfrm>
          <a:off x="622443" y="3221425"/>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D5C654F1-90F6-4838-92EC-8CD9856E0197}"/>
              </a:ext>
            </a:extLst>
          </p:cNvPr>
          <p:cNvSpPr txBox="1"/>
          <p:nvPr/>
        </p:nvSpPr>
        <p:spPr>
          <a:xfrm>
            <a:off x="4449561" y="3221425"/>
            <a:ext cx="1056058" cy="369332"/>
          </a:xfrm>
          <a:prstGeom prst="rect">
            <a:avLst/>
          </a:prstGeom>
          <a:noFill/>
        </p:spPr>
        <p:txBody>
          <a:bodyPr wrap="none" rtlCol="0">
            <a:spAutoFit/>
          </a:bodyPr>
          <a:lstStyle/>
          <a:p>
            <a:r>
              <a:rPr lang="en-IE" dirty="0"/>
              <a:t>BALANCE</a:t>
            </a:r>
            <a:endParaRPr lang="en-GB" dirty="0"/>
          </a:p>
        </p:txBody>
      </p:sp>
      <p:sp>
        <p:nvSpPr>
          <p:cNvPr id="15" name="TextBox 14">
            <a:extLst>
              <a:ext uri="{FF2B5EF4-FFF2-40B4-BE49-F238E27FC236}">
                <a16:creationId xmlns:a16="http://schemas.microsoft.com/office/drawing/2014/main" id="{6916B559-6D05-40B1-BCB0-FDBFF4FE575C}"/>
              </a:ext>
            </a:extLst>
          </p:cNvPr>
          <p:cNvSpPr txBox="1"/>
          <p:nvPr/>
        </p:nvSpPr>
        <p:spPr>
          <a:xfrm>
            <a:off x="4476853" y="3722559"/>
            <a:ext cx="1522533" cy="369332"/>
          </a:xfrm>
          <a:prstGeom prst="rect">
            <a:avLst/>
          </a:prstGeom>
          <a:noFill/>
        </p:spPr>
        <p:txBody>
          <a:bodyPr wrap="none" rtlCol="0">
            <a:spAutoFit/>
          </a:bodyPr>
          <a:lstStyle/>
          <a:p>
            <a:r>
              <a:rPr lang="en-IE" dirty="0"/>
              <a:t>INTEREST DUE</a:t>
            </a:r>
            <a:endParaRPr lang="en-GB" dirty="0"/>
          </a:p>
        </p:txBody>
      </p:sp>
      <p:sp>
        <p:nvSpPr>
          <p:cNvPr id="16" name="TextBox 15">
            <a:extLst>
              <a:ext uri="{FF2B5EF4-FFF2-40B4-BE49-F238E27FC236}">
                <a16:creationId xmlns:a16="http://schemas.microsoft.com/office/drawing/2014/main" id="{D3EBE3EE-A7F7-48ED-9D0E-FD57499A4E7C}"/>
              </a:ext>
            </a:extLst>
          </p:cNvPr>
          <p:cNvSpPr txBox="1"/>
          <p:nvPr/>
        </p:nvSpPr>
        <p:spPr>
          <a:xfrm>
            <a:off x="4476853" y="4223693"/>
            <a:ext cx="1321580" cy="369332"/>
          </a:xfrm>
          <a:prstGeom prst="rect">
            <a:avLst/>
          </a:prstGeom>
          <a:noFill/>
        </p:spPr>
        <p:txBody>
          <a:bodyPr wrap="none" rtlCol="0">
            <a:spAutoFit/>
          </a:bodyPr>
          <a:lstStyle/>
          <a:p>
            <a:r>
              <a:rPr lang="en-IE" dirty="0"/>
              <a:t>OVERDRAFT</a:t>
            </a:r>
            <a:endParaRPr lang="en-GB" dirty="0"/>
          </a:p>
        </p:txBody>
      </p:sp>
    </p:spTree>
    <p:extLst>
      <p:ext uri="{BB962C8B-B14F-4D97-AF65-F5344CB8AC3E}">
        <p14:creationId xmlns:p14="http://schemas.microsoft.com/office/powerpoint/2010/main" val="13594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A851-40BA-4677-BC72-0B909165AFB3}"/>
              </a:ext>
            </a:extLst>
          </p:cNvPr>
          <p:cNvSpPr>
            <a:spLocks noGrp="1"/>
          </p:cNvSpPr>
          <p:nvPr>
            <p:ph type="title"/>
          </p:nvPr>
        </p:nvSpPr>
        <p:spPr/>
        <p:txBody>
          <a:bodyPr/>
          <a:lstStyle/>
          <a:p>
            <a:r>
              <a:rPr lang="en-IE" b="1" dirty="0"/>
              <a:t>Part 3: Advanced </a:t>
            </a:r>
            <a:r>
              <a:rPr lang="en-IE" sz="4400" b="1" dirty="0">
                <a:solidFill>
                  <a:srgbClr val="FF0000"/>
                </a:solidFill>
              </a:rPr>
              <a:t>C</a:t>
            </a:r>
            <a:r>
              <a:rPr lang="en-IE" sz="4400" b="1" dirty="0">
                <a:solidFill>
                  <a:srgbClr val="00B050"/>
                </a:solidFill>
              </a:rPr>
              <a:t>Q</a:t>
            </a:r>
            <a:r>
              <a:rPr lang="en-IE" sz="4400" b="1" dirty="0">
                <a:solidFill>
                  <a:srgbClr val="00B0F0"/>
                </a:solidFill>
              </a:rPr>
              <a:t>R</a:t>
            </a:r>
            <a:r>
              <a:rPr lang="en-IE" sz="4400" b="1" dirty="0">
                <a:solidFill>
                  <a:srgbClr val="FFC000"/>
                </a:solidFill>
              </a:rPr>
              <a:t>S</a:t>
            </a:r>
            <a:r>
              <a:rPr lang="en-IE" b="1" dirty="0"/>
              <a:t> with orchestration </a:t>
            </a:r>
            <a:endParaRPr lang="en-GB" dirty="0"/>
          </a:p>
        </p:txBody>
      </p:sp>
      <p:pic>
        <p:nvPicPr>
          <p:cNvPr id="6" name="Picture 5">
            <a:extLst>
              <a:ext uri="{FF2B5EF4-FFF2-40B4-BE49-F238E27FC236}">
                <a16:creationId xmlns:a16="http://schemas.microsoft.com/office/drawing/2014/main" id="{539EB2D2-99C4-46F4-B174-9AEE841E50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42179" y="1460018"/>
            <a:ext cx="5812409" cy="5231168"/>
          </a:xfrm>
          <a:prstGeom prst="rect">
            <a:avLst/>
          </a:prstGeom>
        </p:spPr>
      </p:pic>
      <p:pic>
        <p:nvPicPr>
          <p:cNvPr id="4" name="Picture 3" descr="Food on a plate&#10;&#10;Description automatically generated">
            <a:extLst>
              <a:ext uri="{FF2B5EF4-FFF2-40B4-BE49-F238E27FC236}">
                <a16:creationId xmlns:a16="http://schemas.microsoft.com/office/drawing/2014/main" id="{D960DD96-24AD-4058-B312-0C0C76DD6F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86796" y="4715468"/>
            <a:ext cx="2189354" cy="1153060"/>
          </a:xfrm>
          <a:prstGeom prst="rect">
            <a:avLst/>
          </a:prstGeom>
        </p:spPr>
      </p:pic>
      <p:sp>
        <p:nvSpPr>
          <p:cNvPr id="7" name="TextBox 6">
            <a:extLst>
              <a:ext uri="{FF2B5EF4-FFF2-40B4-BE49-F238E27FC236}">
                <a16:creationId xmlns:a16="http://schemas.microsoft.com/office/drawing/2014/main" id="{C33746EF-7495-410E-93EA-3BA55D40D751}"/>
              </a:ext>
            </a:extLst>
          </p:cNvPr>
          <p:cNvSpPr txBox="1"/>
          <p:nvPr/>
        </p:nvSpPr>
        <p:spPr>
          <a:xfrm>
            <a:off x="9162591" y="5868528"/>
            <a:ext cx="2837765" cy="369332"/>
          </a:xfrm>
          <a:prstGeom prst="rect">
            <a:avLst/>
          </a:prstGeom>
          <a:noFill/>
        </p:spPr>
        <p:txBody>
          <a:bodyPr wrap="none" rtlCol="0">
            <a:spAutoFit/>
          </a:bodyPr>
          <a:lstStyle/>
          <a:p>
            <a:r>
              <a:rPr lang="en-IE" dirty="0"/>
              <a:t>* May contain traces of nuts</a:t>
            </a:r>
            <a:endParaRPr lang="en-GB" dirty="0"/>
          </a:p>
        </p:txBody>
      </p:sp>
    </p:spTree>
    <p:extLst>
      <p:ext uri="{BB962C8B-B14F-4D97-AF65-F5344CB8AC3E}">
        <p14:creationId xmlns:p14="http://schemas.microsoft.com/office/powerpoint/2010/main" val="95097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3"/>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4"/>
          <a:stretch>
            <a:fillRect/>
          </a:stretch>
        </p:blipFill>
        <p:spPr>
          <a:xfrm>
            <a:off x="4950693" y="161786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5"/>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23189"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34461" y="3685450"/>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285777" y="4404938"/>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077197" y="273200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a:cxnSpLocks/>
          </p:cNvCxnSpPr>
          <p:nvPr/>
        </p:nvCxnSpPr>
        <p:spPr>
          <a:xfrm>
            <a:off x="6674565" y="2817123"/>
            <a:ext cx="0" cy="1068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a:cxnSpLocks/>
          </p:cNvCxnSpPr>
          <p:nvPr/>
        </p:nvCxnSpPr>
        <p:spPr>
          <a:xfrm>
            <a:off x="8437497" y="2732001"/>
            <a:ext cx="0" cy="573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a:cxnSpLocks/>
          </p:cNvCxnSpPr>
          <p:nvPr/>
        </p:nvCxnSpPr>
        <p:spPr>
          <a:xfrm flipV="1">
            <a:off x="5391371" y="2075060"/>
            <a:ext cx="200216" cy="148412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a:cxnSpLocks/>
          </p:cNvCxnSpPr>
          <p:nvPr/>
        </p:nvCxnSpPr>
        <p:spPr>
          <a:xfrm flipV="1">
            <a:off x="7146827" y="2053800"/>
            <a:ext cx="13803" cy="172547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a:cxnSpLocks/>
          </p:cNvCxnSpPr>
          <p:nvPr/>
        </p:nvCxnSpPr>
        <p:spPr>
          <a:xfrm flipV="1">
            <a:off x="8592355" y="2091132"/>
            <a:ext cx="125441" cy="10987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94771" y="4654476"/>
            <a:ext cx="412175" cy="377140"/>
          </a:xfrm>
          <a:prstGeom prst="rect">
            <a:avLst/>
          </a:prstGeom>
        </p:spPr>
      </p:pic>
      <p:pic>
        <p:nvPicPr>
          <p:cNvPr id="31" name="Picture 30">
            <a:extLst>
              <a:ext uri="{FF2B5EF4-FFF2-40B4-BE49-F238E27FC236}">
                <a16:creationId xmlns:a16="http://schemas.microsoft.com/office/drawing/2014/main" id="{535EB423-72DF-4403-91BE-C3E89866613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
        <p:nvSpPr>
          <p:cNvPr id="32" name="Left Brace 31">
            <a:extLst>
              <a:ext uri="{FF2B5EF4-FFF2-40B4-BE49-F238E27FC236}">
                <a16:creationId xmlns:a16="http://schemas.microsoft.com/office/drawing/2014/main" id="{C4C2DE35-0C52-48B2-ABBC-0A4E1FC14F9F}"/>
              </a:ext>
            </a:extLst>
          </p:cNvPr>
          <p:cNvSpPr/>
          <p:nvPr/>
        </p:nvSpPr>
        <p:spPr>
          <a:xfrm rot="5400000">
            <a:off x="1379128" y="1928675"/>
            <a:ext cx="287454" cy="2522386"/>
          </a:xfrm>
          <a:prstGeom prst="leftBrace">
            <a:avLst>
              <a:gd name="adj1" fmla="val 8333"/>
              <a:gd name="adj2" fmla="val 2474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C19A76ED-474E-434E-8265-5F62DAA7BC4C}"/>
              </a:ext>
            </a:extLst>
          </p:cNvPr>
          <p:cNvSpPr txBox="1"/>
          <p:nvPr/>
        </p:nvSpPr>
        <p:spPr>
          <a:xfrm>
            <a:off x="509596" y="3524406"/>
            <a:ext cx="2093586" cy="2031325"/>
          </a:xfrm>
          <a:prstGeom prst="rect">
            <a:avLst/>
          </a:prstGeom>
          <a:noFill/>
        </p:spPr>
        <p:txBody>
          <a:bodyPr wrap="none" rtlCol="0">
            <a:spAutoFit/>
          </a:bodyPr>
          <a:lstStyle/>
          <a:p>
            <a:pPr marL="285750" indent="-285750">
              <a:buFont typeface="Arial" panose="020B0604020202020204" pitchFamily="34" charset="0"/>
              <a:buChar char="•"/>
            </a:pPr>
            <a:r>
              <a:rPr lang="en-IE" dirty="0"/>
              <a:t>Query name</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Parameters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Context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Return addresses</a:t>
            </a:r>
            <a:endParaRPr lang="en-GB" dirty="0"/>
          </a:p>
        </p:txBody>
      </p:sp>
      <p:pic>
        <p:nvPicPr>
          <p:cNvPr id="34" name="Picture 33">
            <a:extLst>
              <a:ext uri="{FF2B5EF4-FFF2-40B4-BE49-F238E27FC236}">
                <a16:creationId xmlns:a16="http://schemas.microsoft.com/office/drawing/2014/main" id="{6A645DF4-1063-4222-8E79-09776000B99C}"/>
              </a:ext>
            </a:extLst>
          </p:cNvPr>
          <p:cNvPicPr>
            <a:picLocks noChangeAspect="1"/>
          </p:cNvPicPr>
          <p:nvPr/>
        </p:nvPicPr>
        <p:blipFill>
          <a:blip r:embed="rId3"/>
          <a:stretch>
            <a:fillRect/>
          </a:stretch>
        </p:blipFill>
        <p:spPr>
          <a:xfrm>
            <a:off x="4950693" y="2196900"/>
            <a:ext cx="476555" cy="457867"/>
          </a:xfrm>
          <a:prstGeom prst="rect">
            <a:avLst/>
          </a:prstGeom>
        </p:spPr>
      </p:pic>
      <p:pic>
        <p:nvPicPr>
          <p:cNvPr id="35" name="Picture 34">
            <a:extLst>
              <a:ext uri="{FF2B5EF4-FFF2-40B4-BE49-F238E27FC236}">
                <a16:creationId xmlns:a16="http://schemas.microsoft.com/office/drawing/2014/main" id="{7268D1C1-7595-4BE5-810E-064F3C1A8055}"/>
              </a:ext>
            </a:extLst>
          </p:cNvPr>
          <p:cNvPicPr>
            <a:picLocks noChangeAspect="1"/>
          </p:cNvPicPr>
          <p:nvPr/>
        </p:nvPicPr>
        <p:blipFill>
          <a:blip r:embed="rId3"/>
          <a:stretch>
            <a:fillRect/>
          </a:stretch>
        </p:blipFill>
        <p:spPr>
          <a:xfrm>
            <a:off x="6436288" y="2216233"/>
            <a:ext cx="476555" cy="457867"/>
          </a:xfrm>
          <a:prstGeom prst="rect">
            <a:avLst/>
          </a:prstGeom>
        </p:spPr>
      </p:pic>
      <p:pic>
        <p:nvPicPr>
          <p:cNvPr id="36" name="Picture 35">
            <a:extLst>
              <a:ext uri="{FF2B5EF4-FFF2-40B4-BE49-F238E27FC236}">
                <a16:creationId xmlns:a16="http://schemas.microsoft.com/office/drawing/2014/main" id="{AAA2D4BD-8A1C-4FA7-A94A-E779B21FF2C2}"/>
              </a:ext>
            </a:extLst>
          </p:cNvPr>
          <p:cNvPicPr>
            <a:picLocks noChangeAspect="1"/>
          </p:cNvPicPr>
          <p:nvPr/>
        </p:nvPicPr>
        <p:blipFill>
          <a:blip r:embed="rId3"/>
          <a:stretch>
            <a:fillRect/>
          </a:stretch>
        </p:blipFill>
        <p:spPr>
          <a:xfrm>
            <a:off x="5926578" y="2216234"/>
            <a:ext cx="476555" cy="457867"/>
          </a:xfrm>
          <a:prstGeom prst="rect">
            <a:avLst/>
          </a:prstGeom>
        </p:spPr>
      </p:pic>
      <p:pic>
        <p:nvPicPr>
          <p:cNvPr id="37" name="Picture 36">
            <a:extLst>
              <a:ext uri="{FF2B5EF4-FFF2-40B4-BE49-F238E27FC236}">
                <a16:creationId xmlns:a16="http://schemas.microsoft.com/office/drawing/2014/main" id="{22832FB6-64BE-4776-9FCE-36C981AF7CC8}"/>
              </a:ext>
            </a:extLst>
          </p:cNvPr>
          <p:cNvPicPr>
            <a:picLocks noChangeAspect="1"/>
          </p:cNvPicPr>
          <p:nvPr/>
        </p:nvPicPr>
        <p:blipFill>
          <a:blip r:embed="rId3"/>
          <a:stretch>
            <a:fillRect/>
          </a:stretch>
        </p:blipFill>
        <p:spPr>
          <a:xfrm>
            <a:off x="8085475" y="2126639"/>
            <a:ext cx="476555" cy="457867"/>
          </a:xfrm>
          <a:prstGeom prst="rect">
            <a:avLst/>
          </a:prstGeom>
        </p:spPr>
      </p:pic>
      <p:cxnSp>
        <p:nvCxnSpPr>
          <p:cNvPr id="41" name="Straight Arrow Connector 40">
            <a:extLst>
              <a:ext uri="{FF2B5EF4-FFF2-40B4-BE49-F238E27FC236}">
                <a16:creationId xmlns:a16="http://schemas.microsoft.com/office/drawing/2014/main" id="{D8D3B325-1840-4DA4-8115-187DFF5E26B4}"/>
              </a:ext>
            </a:extLst>
          </p:cNvPr>
          <p:cNvCxnSpPr>
            <a:cxnSpLocks/>
          </p:cNvCxnSpPr>
          <p:nvPr/>
        </p:nvCxnSpPr>
        <p:spPr>
          <a:xfrm>
            <a:off x="6403133" y="2817123"/>
            <a:ext cx="0" cy="1068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5075A628-BE82-47C4-9F6E-749DE3611C2E}"/>
              </a:ext>
            </a:extLst>
          </p:cNvPr>
          <p:cNvCxnSpPr>
            <a:cxnSpLocks/>
          </p:cNvCxnSpPr>
          <p:nvPr/>
        </p:nvCxnSpPr>
        <p:spPr>
          <a:xfrm flipV="1">
            <a:off x="7484136" y="2063484"/>
            <a:ext cx="13803" cy="172547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0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F94C-D533-4153-BB28-3DC9E97DFC25}"/>
              </a:ext>
            </a:extLst>
          </p:cNvPr>
          <p:cNvSpPr>
            <a:spLocks noGrp="1"/>
          </p:cNvSpPr>
          <p:nvPr>
            <p:ph type="title"/>
          </p:nvPr>
        </p:nvSpPr>
        <p:spPr/>
        <p:txBody>
          <a:bodyPr/>
          <a:lstStyle/>
          <a:p>
            <a:r>
              <a:rPr lang="en-IE" dirty="0"/>
              <a:t>Event stream based example</a:t>
            </a:r>
          </a:p>
        </p:txBody>
      </p:sp>
      <p:pic>
        <p:nvPicPr>
          <p:cNvPr id="3" name="Picture 2" descr="A close up of a toy&#10;&#10;Description generated with high confidence">
            <a:extLst>
              <a:ext uri="{FF2B5EF4-FFF2-40B4-BE49-F238E27FC236}">
                <a16:creationId xmlns:a16="http://schemas.microsoft.com/office/drawing/2014/main" id="{426B25BF-98F1-4E27-87E3-110AF75485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descr="A close up of a toy&#10;&#10;Description generated with high confidence">
            <a:extLst>
              <a:ext uri="{FF2B5EF4-FFF2-40B4-BE49-F238E27FC236}">
                <a16:creationId xmlns:a16="http://schemas.microsoft.com/office/drawing/2014/main" id="{E9FFDE6C-0DC2-4817-921C-F98E5E98BD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descr="A close up of a toy&#10;&#10;Description generated with high confidence">
            <a:extLst>
              <a:ext uri="{FF2B5EF4-FFF2-40B4-BE49-F238E27FC236}">
                <a16:creationId xmlns:a16="http://schemas.microsoft.com/office/drawing/2014/main" id="{D9FC5B39-A0D7-487C-B6FD-DD94AD5859A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Arrow: Pentagon 8">
            <a:extLst>
              <a:ext uri="{FF2B5EF4-FFF2-40B4-BE49-F238E27FC236}">
                <a16:creationId xmlns:a16="http://schemas.microsoft.com/office/drawing/2014/main" id="{9AEBBC4E-564F-40D8-90CF-934E4456BA6F}"/>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0" name="Arrow: Pentagon 9">
            <a:extLst>
              <a:ext uri="{FF2B5EF4-FFF2-40B4-BE49-F238E27FC236}">
                <a16:creationId xmlns:a16="http://schemas.microsoft.com/office/drawing/2014/main" id="{BC2A5B77-0A8B-44C5-850A-95901233C34E}"/>
              </a:ext>
            </a:extLst>
          </p:cNvPr>
          <p:cNvSpPr/>
          <p:nvPr/>
        </p:nvSpPr>
        <p:spPr>
          <a:xfrm>
            <a:off x="2202822" y="3109814"/>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1" name="Arrow: Pentagon 10">
            <a:extLst>
              <a:ext uri="{FF2B5EF4-FFF2-40B4-BE49-F238E27FC236}">
                <a16:creationId xmlns:a16="http://schemas.microsoft.com/office/drawing/2014/main" id="{99783DE0-5904-4F48-A957-6D8AED9BBE0C}"/>
              </a:ext>
            </a:extLst>
          </p:cNvPr>
          <p:cNvSpPr/>
          <p:nvPr/>
        </p:nvSpPr>
        <p:spPr>
          <a:xfrm>
            <a:off x="2202822" y="488394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2" name="Arrow: Pentagon 11">
            <a:extLst>
              <a:ext uri="{FF2B5EF4-FFF2-40B4-BE49-F238E27FC236}">
                <a16:creationId xmlns:a16="http://schemas.microsoft.com/office/drawing/2014/main" id="{84DAFA74-8BC6-45D8-9866-081C2453330D}"/>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3" name="Arrow: Pentagon 12">
            <a:extLst>
              <a:ext uri="{FF2B5EF4-FFF2-40B4-BE49-F238E27FC236}">
                <a16:creationId xmlns:a16="http://schemas.microsoft.com/office/drawing/2014/main" id="{589F810E-6AF6-46F3-90F3-0054350F6FAD}"/>
              </a:ext>
            </a:extLst>
          </p:cNvPr>
          <p:cNvSpPr/>
          <p:nvPr/>
        </p:nvSpPr>
        <p:spPr>
          <a:xfrm>
            <a:off x="4399835" y="3109814"/>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4" name="Arrow: Pentagon 13">
            <a:extLst>
              <a:ext uri="{FF2B5EF4-FFF2-40B4-BE49-F238E27FC236}">
                <a16:creationId xmlns:a16="http://schemas.microsoft.com/office/drawing/2014/main" id="{082894D3-EEBC-4F1C-8A89-6F3BEE6F24A8}"/>
              </a:ext>
            </a:extLst>
          </p:cNvPr>
          <p:cNvSpPr/>
          <p:nvPr/>
        </p:nvSpPr>
        <p:spPr>
          <a:xfrm>
            <a:off x="4455010" y="4883945"/>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5" name="Arrow: Pentagon 14">
            <a:extLst>
              <a:ext uri="{FF2B5EF4-FFF2-40B4-BE49-F238E27FC236}">
                <a16:creationId xmlns:a16="http://schemas.microsoft.com/office/drawing/2014/main" id="{11498F76-040C-49AA-BFE5-C967B2F7EA69}"/>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6" name="Arrow: Pentagon 15">
            <a:extLst>
              <a:ext uri="{FF2B5EF4-FFF2-40B4-BE49-F238E27FC236}">
                <a16:creationId xmlns:a16="http://schemas.microsoft.com/office/drawing/2014/main" id="{65D28857-5EA9-4865-BCEA-78F53CED08EC}"/>
              </a:ext>
            </a:extLst>
          </p:cNvPr>
          <p:cNvSpPr/>
          <p:nvPr/>
        </p:nvSpPr>
        <p:spPr>
          <a:xfrm>
            <a:off x="6620521" y="3053469"/>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7" name="Arrow: Pentagon 16">
            <a:extLst>
              <a:ext uri="{FF2B5EF4-FFF2-40B4-BE49-F238E27FC236}">
                <a16:creationId xmlns:a16="http://schemas.microsoft.com/office/drawing/2014/main" id="{2633444B-E8A2-4BCE-999B-2EC0A692BE9C}"/>
              </a:ext>
            </a:extLst>
          </p:cNvPr>
          <p:cNvSpPr/>
          <p:nvPr/>
        </p:nvSpPr>
        <p:spPr>
          <a:xfrm>
            <a:off x="8979132" y="3053468"/>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 Account</a:t>
            </a:r>
          </a:p>
        </p:txBody>
      </p:sp>
      <p:sp>
        <p:nvSpPr>
          <p:cNvPr id="18" name="TextBox 17">
            <a:extLst>
              <a:ext uri="{FF2B5EF4-FFF2-40B4-BE49-F238E27FC236}">
                <a16:creationId xmlns:a16="http://schemas.microsoft.com/office/drawing/2014/main" id="{ADE9D4E5-4381-4D1D-86A4-DDDD6F1A4F9C}"/>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19" name="TextBox 18">
            <a:extLst>
              <a:ext uri="{FF2B5EF4-FFF2-40B4-BE49-F238E27FC236}">
                <a16:creationId xmlns:a16="http://schemas.microsoft.com/office/drawing/2014/main" id="{CDC9C251-481F-4658-B0E2-B5802BE5F5D1}"/>
              </a:ext>
            </a:extLst>
          </p:cNvPr>
          <p:cNvSpPr txBox="1"/>
          <p:nvPr/>
        </p:nvSpPr>
        <p:spPr>
          <a:xfrm>
            <a:off x="4796044" y="3860875"/>
            <a:ext cx="827471" cy="369332"/>
          </a:xfrm>
          <a:prstGeom prst="rect">
            <a:avLst/>
          </a:prstGeom>
          <a:noFill/>
        </p:spPr>
        <p:txBody>
          <a:bodyPr wrap="none" rtlCol="0">
            <a:spAutoFit/>
          </a:bodyPr>
          <a:lstStyle/>
          <a:p>
            <a:r>
              <a:rPr lang="en-IE" dirty="0"/>
              <a:t>$10.00</a:t>
            </a:r>
          </a:p>
        </p:txBody>
      </p:sp>
      <p:sp>
        <p:nvSpPr>
          <p:cNvPr id="20" name="TextBox 19">
            <a:extLst>
              <a:ext uri="{FF2B5EF4-FFF2-40B4-BE49-F238E27FC236}">
                <a16:creationId xmlns:a16="http://schemas.microsoft.com/office/drawing/2014/main" id="{E60645FE-0F5A-4DA0-96DF-F4CB6C861529}"/>
              </a:ext>
            </a:extLst>
          </p:cNvPr>
          <p:cNvSpPr txBox="1"/>
          <p:nvPr/>
        </p:nvSpPr>
        <p:spPr>
          <a:xfrm>
            <a:off x="4808750" y="5641481"/>
            <a:ext cx="710451" cy="369332"/>
          </a:xfrm>
          <a:prstGeom prst="rect">
            <a:avLst/>
          </a:prstGeom>
          <a:noFill/>
        </p:spPr>
        <p:txBody>
          <a:bodyPr wrap="none" rtlCol="0">
            <a:spAutoFit/>
          </a:bodyPr>
          <a:lstStyle/>
          <a:p>
            <a:r>
              <a:rPr lang="en-IE" dirty="0"/>
              <a:t>$5.00</a:t>
            </a:r>
          </a:p>
        </p:txBody>
      </p:sp>
      <p:sp>
        <p:nvSpPr>
          <p:cNvPr id="21" name="TextBox 20">
            <a:extLst>
              <a:ext uri="{FF2B5EF4-FFF2-40B4-BE49-F238E27FC236}">
                <a16:creationId xmlns:a16="http://schemas.microsoft.com/office/drawing/2014/main" id="{895124C4-BC87-47EE-ACC7-C38982904C25}"/>
              </a:ext>
            </a:extLst>
          </p:cNvPr>
          <p:cNvSpPr txBox="1"/>
          <p:nvPr/>
        </p:nvSpPr>
        <p:spPr>
          <a:xfrm>
            <a:off x="7029436" y="2117948"/>
            <a:ext cx="710451" cy="369332"/>
          </a:xfrm>
          <a:prstGeom prst="rect">
            <a:avLst/>
          </a:prstGeom>
          <a:noFill/>
        </p:spPr>
        <p:txBody>
          <a:bodyPr wrap="none" rtlCol="0">
            <a:spAutoFit/>
          </a:bodyPr>
          <a:lstStyle/>
          <a:p>
            <a:r>
              <a:rPr lang="en-IE" dirty="0"/>
              <a:t>$5.00</a:t>
            </a:r>
          </a:p>
        </p:txBody>
      </p:sp>
      <p:sp>
        <p:nvSpPr>
          <p:cNvPr id="22" name="TextBox 21">
            <a:extLst>
              <a:ext uri="{FF2B5EF4-FFF2-40B4-BE49-F238E27FC236}">
                <a16:creationId xmlns:a16="http://schemas.microsoft.com/office/drawing/2014/main" id="{ECAD07BA-E072-463F-90EF-B38F6F8F5A7B}"/>
              </a:ext>
            </a:extLst>
          </p:cNvPr>
          <p:cNvSpPr txBox="1"/>
          <p:nvPr/>
        </p:nvSpPr>
        <p:spPr>
          <a:xfrm>
            <a:off x="7029436" y="3860875"/>
            <a:ext cx="827471" cy="369332"/>
          </a:xfrm>
          <a:prstGeom prst="rect">
            <a:avLst/>
          </a:prstGeom>
          <a:noFill/>
        </p:spPr>
        <p:txBody>
          <a:bodyPr wrap="none" rtlCol="0">
            <a:spAutoFit/>
          </a:bodyPr>
          <a:lstStyle/>
          <a:p>
            <a:r>
              <a:rPr lang="en-IE" dirty="0"/>
              <a:t>$10.00</a:t>
            </a:r>
          </a:p>
        </p:txBody>
      </p:sp>
      <p:sp>
        <p:nvSpPr>
          <p:cNvPr id="23" name="TextBox 22">
            <a:extLst>
              <a:ext uri="{FF2B5EF4-FFF2-40B4-BE49-F238E27FC236}">
                <a16:creationId xmlns:a16="http://schemas.microsoft.com/office/drawing/2014/main" id="{A4DD4866-53A7-478C-B0B4-918866543EF5}"/>
              </a:ext>
            </a:extLst>
          </p:cNvPr>
          <p:cNvSpPr txBox="1"/>
          <p:nvPr/>
        </p:nvSpPr>
        <p:spPr>
          <a:xfrm>
            <a:off x="2490875" y="2119967"/>
            <a:ext cx="769763" cy="646331"/>
          </a:xfrm>
          <a:prstGeom prst="rect">
            <a:avLst/>
          </a:prstGeom>
          <a:noFill/>
        </p:spPr>
        <p:txBody>
          <a:bodyPr wrap="none" rtlCol="0">
            <a:spAutoFit/>
          </a:bodyPr>
          <a:lstStyle/>
          <a:p>
            <a:r>
              <a:rPr lang="en-IE" dirty="0"/>
              <a:t>Aidan</a:t>
            </a:r>
          </a:p>
          <a:p>
            <a:r>
              <a:rPr lang="en-IE" dirty="0"/>
              <a:t>00001</a:t>
            </a:r>
          </a:p>
        </p:txBody>
      </p:sp>
      <p:sp>
        <p:nvSpPr>
          <p:cNvPr id="24" name="TextBox 23">
            <a:extLst>
              <a:ext uri="{FF2B5EF4-FFF2-40B4-BE49-F238E27FC236}">
                <a16:creationId xmlns:a16="http://schemas.microsoft.com/office/drawing/2014/main" id="{D48426D8-27CD-4F07-9BB0-734EAD8F23B4}"/>
              </a:ext>
            </a:extLst>
          </p:cNvPr>
          <p:cNvSpPr txBox="1"/>
          <p:nvPr/>
        </p:nvSpPr>
        <p:spPr>
          <a:xfrm>
            <a:off x="2575358" y="3881225"/>
            <a:ext cx="1053045" cy="646331"/>
          </a:xfrm>
          <a:prstGeom prst="rect">
            <a:avLst/>
          </a:prstGeom>
          <a:noFill/>
        </p:spPr>
        <p:txBody>
          <a:bodyPr wrap="none" rtlCol="0">
            <a:spAutoFit/>
          </a:bodyPr>
          <a:lstStyle/>
          <a:p>
            <a:r>
              <a:rPr lang="en-IE" dirty="0"/>
              <a:t>Margaret</a:t>
            </a:r>
          </a:p>
          <a:p>
            <a:r>
              <a:rPr lang="en-IE" dirty="0"/>
              <a:t>00002</a:t>
            </a:r>
          </a:p>
        </p:txBody>
      </p:sp>
      <p:sp>
        <p:nvSpPr>
          <p:cNvPr id="25" name="TextBox 24">
            <a:extLst>
              <a:ext uri="{FF2B5EF4-FFF2-40B4-BE49-F238E27FC236}">
                <a16:creationId xmlns:a16="http://schemas.microsoft.com/office/drawing/2014/main" id="{1516310C-183B-49D0-AD00-ED7456272CDF}"/>
              </a:ext>
            </a:extLst>
          </p:cNvPr>
          <p:cNvSpPr txBox="1"/>
          <p:nvPr/>
        </p:nvSpPr>
        <p:spPr>
          <a:xfrm>
            <a:off x="2575994" y="5635006"/>
            <a:ext cx="984437" cy="646331"/>
          </a:xfrm>
          <a:prstGeom prst="rect">
            <a:avLst/>
          </a:prstGeom>
          <a:noFill/>
        </p:spPr>
        <p:txBody>
          <a:bodyPr wrap="none" rtlCol="0">
            <a:spAutoFit/>
          </a:bodyPr>
          <a:lstStyle/>
          <a:p>
            <a:r>
              <a:rPr lang="en-IE" dirty="0" err="1"/>
              <a:t>Fearghal</a:t>
            </a:r>
            <a:endParaRPr lang="en-IE" dirty="0"/>
          </a:p>
          <a:p>
            <a:r>
              <a:rPr lang="en-IE" dirty="0"/>
              <a:t>00003</a:t>
            </a:r>
          </a:p>
        </p:txBody>
      </p:sp>
    </p:spTree>
    <p:extLst>
      <p:ext uri="{BB962C8B-B14F-4D97-AF65-F5344CB8AC3E}">
        <p14:creationId xmlns:p14="http://schemas.microsoft.com/office/powerpoint/2010/main" val="98169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4992-8AA1-47AA-869D-96CDB6100573}"/>
              </a:ext>
            </a:extLst>
          </p:cNvPr>
          <p:cNvSpPr>
            <a:spLocks noGrp="1"/>
          </p:cNvSpPr>
          <p:nvPr>
            <p:ph type="title"/>
          </p:nvPr>
        </p:nvSpPr>
        <p:spPr/>
        <p:txBody>
          <a:bodyPr/>
          <a:lstStyle/>
          <a:p>
            <a:r>
              <a:rPr lang="en-IE" b="1" dirty="0"/>
              <a:t>Serverless</a:t>
            </a:r>
            <a:r>
              <a:rPr lang="en-IE" dirty="0"/>
              <a:t> – time to go all in?</a:t>
            </a:r>
            <a:endParaRPr lang="en-GB" dirty="0"/>
          </a:p>
        </p:txBody>
      </p:sp>
      <p:pic>
        <p:nvPicPr>
          <p:cNvPr id="5" name="Content Placeholder 4" descr="A picture containing room, building, scene, cake&#10;&#10;Description automatically generated">
            <a:extLst>
              <a:ext uri="{FF2B5EF4-FFF2-40B4-BE49-F238E27FC236}">
                <a16:creationId xmlns:a16="http://schemas.microsoft.com/office/drawing/2014/main" id="{FFFDA01E-5BDB-499D-BB48-89E9C6EC491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7140" y="1574024"/>
            <a:ext cx="6192047" cy="4644036"/>
          </a:xfrm>
        </p:spPr>
      </p:pic>
      <p:pic>
        <p:nvPicPr>
          <p:cNvPr id="7" name="Picture 6">
            <a:extLst>
              <a:ext uri="{FF2B5EF4-FFF2-40B4-BE49-F238E27FC236}">
                <a16:creationId xmlns:a16="http://schemas.microsoft.com/office/drawing/2014/main" id="{9CF04E3B-E4EC-4CA7-A86A-B9C192BA871E}"/>
              </a:ext>
            </a:extLst>
          </p:cNvPr>
          <p:cNvPicPr>
            <a:picLocks noChangeAspect="1"/>
          </p:cNvPicPr>
          <p:nvPr/>
        </p:nvPicPr>
        <p:blipFill>
          <a:blip r:embed="rId4"/>
          <a:stretch>
            <a:fillRect/>
          </a:stretch>
        </p:blipFill>
        <p:spPr>
          <a:xfrm>
            <a:off x="7388127" y="3206438"/>
            <a:ext cx="778464" cy="747936"/>
          </a:xfrm>
          <a:prstGeom prst="rect">
            <a:avLst/>
          </a:prstGeom>
        </p:spPr>
      </p:pic>
      <p:pic>
        <p:nvPicPr>
          <p:cNvPr id="8" name="Picture 7">
            <a:extLst>
              <a:ext uri="{FF2B5EF4-FFF2-40B4-BE49-F238E27FC236}">
                <a16:creationId xmlns:a16="http://schemas.microsoft.com/office/drawing/2014/main" id="{804FB364-081A-4A36-945C-50F36E4BA3D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88127" y="1574024"/>
            <a:ext cx="743694" cy="680480"/>
          </a:xfrm>
          <a:prstGeom prst="rect">
            <a:avLst/>
          </a:prstGeom>
        </p:spPr>
      </p:pic>
      <p:pic>
        <p:nvPicPr>
          <p:cNvPr id="10" name="Picture 9">
            <a:extLst>
              <a:ext uri="{FF2B5EF4-FFF2-40B4-BE49-F238E27FC236}">
                <a16:creationId xmlns:a16="http://schemas.microsoft.com/office/drawing/2014/main" id="{8E5AD863-DDDB-48D9-97CA-0F52D6296605}"/>
              </a:ext>
            </a:extLst>
          </p:cNvPr>
          <p:cNvPicPr>
            <a:picLocks noChangeAspect="1"/>
          </p:cNvPicPr>
          <p:nvPr/>
        </p:nvPicPr>
        <p:blipFill>
          <a:blip r:embed="rId7"/>
          <a:stretch>
            <a:fillRect/>
          </a:stretch>
        </p:blipFill>
        <p:spPr>
          <a:xfrm>
            <a:off x="7214150" y="4414679"/>
            <a:ext cx="1147134" cy="983258"/>
          </a:xfrm>
          <a:prstGeom prst="rect">
            <a:avLst/>
          </a:prstGeom>
        </p:spPr>
      </p:pic>
      <p:pic>
        <p:nvPicPr>
          <p:cNvPr id="12" name="Picture 11">
            <a:extLst>
              <a:ext uri="{FF2B5EF4-FFF2-40B4-BE49-F238E27FC236}">
                <a16:creationId xmlns:a16="http://schemas.microsoft.com/office/drawing/2014/main" id="{7A036F13-C88F-403D-9653-D04ADCDF92CA}"/>
              </a:ext>
            </a:extLst>
          </p:cNvPr>
          <p:cNvPicPr>
            <a:picLocks noChangeAspect="1"/>
          </p:cNvPicPr>
          <p:nvPr/>
        </p:nvPicPr>
        <p:blipFill>
          <a:blip r:embed="rId8"/>
          <a:stretch>
            <a:fillRect/>
          </a:stretch>
        </p:blipFill>
        <p:spPr>
          <a:xfrm>
            <a:off x="7369394" y="5354271"/>
            <a:ext cx="991890" cy="1040273"/>
          </a:xfrm>
          <a:prstGeom prst="rect">
            <a:avLst/>
          </a:prstGeom>
        </p:spPr>
      </p:pic>
      <p:sp>
        <p:nvSpPr>
          <p:cNvPr id="13" name="TextBox 12">
            <a:extLst>
              <a:ext uri="{FF2B5EF4-FFF2-40B4-BE49-F238E27FC236}">
                <a16:creationId xmlns:a16="http://schemas.microsoft.com/office/drawing/2014/main" id="{EBF7892B-F7AE-4730-81C7-FEE0C358ABF8}"/>
              </a:ext>
            </a:extLst>
          </p:cNvPr>
          <p:cNvSpPr txBox="1"/>
          <p:nvPr/>
        </p:nvSpPr>
        <p:spPr>
          <a:xfrm>
            <a:off x="8596791" y="1690688"/>
            <a:ext cx="1146019" cy="369332"/>
          </a:xfrm>
          <a:prstGeom prst="rect">
            <a:avLst/>
          </a:prstGeom>
          <a:noFill/>
        </p:spPr>
        <p:txBody>
          <a:bodyPr wrap="none" rtlCol="0">
            <a:spAutoFit/>
          </a:bodyPr>
          <a:lstStyle/>
          <a:p>
            <a:r>
              <a:rPr lang="en-IE" dirty="0"/>
              <a:t>COMPUTE</a:t>
            </a:r>
            <a:endParaRPr lang="en-GB" dirty="0"/>
          </a:p>
        </p:txBody>
      </p:sp>
      <p:sp>
        <p:nvSpPr>
          <p:cNvPr id="14" name="TextBox 13">
            <a:extLst>
              <a:ext uri="{FF2B5EF4-FFF2-40B4-BE49-F238E27FC236}">
                <a16:creationId xmlns:a16="http://schemas.microsoft.com/office/drawing/2014/main" id="{1E1F4047-A09C-4198-A77B-E2141B8B1E52}"/>
              </a:ext>
            </a:extLst>
          </p:cNvPr>
          <p:cNvSpPr txBox="1"/>
          <p:nvPr/>
        </p:nvSpPr>
        <p:spPr>
          <a:xfrm>
            <a:off x="8632865" y="3244334"/>
            <a:ext cx="1669816" cy="369332"/>
          </a:xfrm>
          <a:prstGeom prst="rect">
            <a:avLst/>
          </a:prstGeom>
          <a:noFill/>
        </p:spPr>
        <p:txBody>
          <a:bodyPr wrap="none" rtlCol="0">
            <a:spAutoFit/>
          </a:bodyPr>
          <a:lstStyle/>
          <a:p>
            <a:r>
              <a:rPr lang="en-IE" dirty="0"/>
              <a:t>COMMUNICATE</a:t>
            </a:r>
            <a:endParaRPr lang="en-GB" dirty="0"/>
          </a:p>
        </p:txBody>
      </p:sp>
      <p:sp>
        <p:nvSpPr>
          <p:cNvPr id="15" name="TextBox 14">
            <a:extLst>
              <a:ext uri="{FF2B5EF4-FFF2-40B4-BE49-F238E27FC236}">
                <a16:creationId xmlns:a16="http://schemas.microsoft.com/office/drawing/2014/main" id="{BE46910F-D57A-45FE-99F8-49161BF04473}"/>
              </a:ext>
            </a:extLst>
          </p:cNvPr>
          <p:cNvSpPr txBox="1"/>
          <p:nvPr/>
        </p:nvSpPr>
        <p:spPr>
          <a:xfrm>
            <a:off x="8638117" y="5126442"/>
            <a:ext cx="784061" cy="369332"/>
          </a:xfrm>
          <a:prstGeom prst="rect">
            <a:avLst/>
          </a:prstGeom>
          <a:noFill/>
        </p:spPr>
        <p:txBody>
          <a:bodyPr wrap="none" rtlCol="0">
            <a:spAutoFit/>
          </a:bodyPr>
          <a:lstStyle/>
          <a:p>
            <a:r>
              <a:rPr lang="en-IE" dirty="0"/>
              <a:t>STORE</a:t>
            </a:r>
            <a:endParaRPr lang="en-GB" dirty="0"/>
          </a:p>
        </p:txBody>
      </p:sp>
    </p:spTree>
    <p:extLst>
      <p:ext uri="{BB962C8B-B14F-4D97-AF65-F5344CB8AC3E}">
        <p14:creationId xmlns:p14="http://schemas.microsoft.com/office/powerpoint/2010/main" val="33531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6D4-703F-4CEF-A762-AD296D19ACAD}"/>
              </a:ext>
            </a:extLst>
          </p:cNvPr>
          <p:cNvSpPr>
            <a:spLocks noGrp="1"/>
          </p:cNvSpPr>
          <p:nvPr>
            <p:ph type="title"/>
          </p:nvPr>
        </p:nvSpPr>
        <p:spPr/>
        <p:txBody>
          <a:bodyPr/>
          <a:lstStyle/>
          <a:p>
            <a:r>
              <a:rPr lang="en-IE" dirty="0"/>
              <a:t>Projection</a:t>
            </a:r>
          </a:p>
        </p:txBody>
      </p:sp>
      <p:pic>
        <p:nvPicPr>
          <p:cNvPr id="3" name="Picture 2" descr="A close up of a toy&#10;&#10;Description generated with high confidence">
            <a:extLst>
              <a:ext uri="{FF2B5EF4-FFF2-40B4-BE49-F238E27FC236}">
                <a16:creationId xmlns:a16="http://schemas.microsoft.com/office/drawing/2014/main" id="{7A94F350-0F8A-4EA6-8BD7-BEB9B16035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rrow: Pentagon 3">
            <a:extLst>
              <a:ext uri="{FF2B5EF4-FFF2-40B4-BE49-F238E27FC236}">
                <a16:creationId xmlns:a16="http://schemas.microsoft.com/office/drawing/2014/main" id="{65A77913-CD2E-46FF-8DD3-5AA566DEA103}"/>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5" name="Arrow: Pentagon 4">
            <a:extLst>
              <a:ext uri="{FF2B5EF4-FFF2-40B4-BE49-F238E27FC236}">
                <a16:creationId xmlns:a16="http://schemas.microsoft.com/office/drawing/2014/main" id="{62CF21C5-C488-4406-AFB9-DA8D85B72F8A}"/>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6" name="Arrow: Pentagon 5">
            <a:extLst>
              <a:ext uri="{FF2B5EF4-FFF2-40B4-BE49-F238E27FC236}">
                <a16:creationId xmlns:a16="http://schemas.microsoft.com/office/drawing/2014/main" id="{08A43BDA-4952-4849-B878-EDF608523AAD}"/>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7" name="TextBox 6">
            <a:extLst>
              <a:ext uri="{FF2B5EF4-FFF2-40B4-BE49-F238E27FC236}">
                <a16:creationId xmlns:a16="http://schemas.microsoft.com/office/drawing/2014/main" id="{D34A6B4C-385A-4EFE-A811-60E2FB5F6394}"/>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8" name="TextBox 7">
            <a:extLst>
              <a:ext uri="{FF2B5EF4-FFF2-40B4-BE49-F238E27FC236}">
                <a16:creationId xmlns:a16="http://schemas.microsoft.com/office/drawing/2014/main" id="{08059748-AB9C-4B8E-BEE7-0B9DFC7A9D48}"/>
              </a:ext>
            </a:extLst>
          </p:cNvPr>
          <p:cNvSpPr txBox="1"/>
          <p:nvPr/>
        </p:nvSpPr>
        <p:spPr>
          <a:xfrm>
            <a:off x="7029436" y="2117948"/>
            <a:ext cx="763351" cy="369332"/>
          </a:xfrm>
          <a:prstGeom prst="rect">
            <a:avLst/>
          </a:prstGeom>
          <a:noFill/>
        </p:spPr>
        <p:txBody>
          <a:bodyPr wrap="none" rtlCol="0">
            <a:spAutoFit/>
          </a:bodyPr>
          <a:lstStyle/>
          <a:p>
            <a:r>
              <a:rPr lang="en-IE" dirty="0"/>
              <a:t>$ 3.00</a:t>
            </a:r>
          </a:p>
        </p:txBody>
      </p:sp>
      <p:graphicFrame>
        <p:nvGraphicFramePr>
          <p:cNvPr id="9" name="Table 8">
            <a:extLst>
              <a:ext uri="{FF2B5EF4-FFF2-40B4-BE49-F238E27FC236}">
                <a16:creationId xmlns:a16="http://schemas.microsoft.com/office/drawing/2014/main" id="{8867502F-DDB2-4BC9-8C1F-ED87BA076ABB}"/>
              </a:ext>
            </a:extLst>
          </p:cNvPr>
          <p:cNvGraphicFramePr>
            <a:graphicFrameLocks noGrp="1"/>
          </p:cNvGraphicFramePr>
          <p:nvPr/>
        </p:nvGraphicFramePr>
        <p:xfrm>
          <a:off x="453504" y="3860876"/>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dirty="0"/>
                        <a:t>Deposit 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Withdraw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
        <p:nvSpPr>
          <p:cNvPr id="10" name="TextBox 9">
            <a:extLst>
              <a:ext uri="{FF2B5EF4-FFF2-40B4-BE49-F238E27FC236}">
                <a16:creationId xmlns:a16="http://schemas.microsoft.com/office/drawing/2014/main" id="{9C064A26-10BE-42CA-A668-6867FB0F2DD3}"/>
              </a:ext>
            </a:extLst>
          </p:cNvPr>
          <p:cNvSpPr txBox="1"/>
          <p:nvPr/>
        </p:nvSpPr>
        <p:spPr>
          <a:xfrm>
            <a:off x="4808750" y="2709821"/>
            <a:ext cx="8274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$10.00</a:t>
            </a:r>
          </a:p>
        </p:txBody>
      </p:sp>
      <p:sp>
        <p:nvSpPr>
          <p:cNvPr id="11" name="TextBox 10">
            <a:extLst>
              <a:ext uri="{FF2B5EF4-FFF2-40B4-BE49-F238E27FC236}">
                <a16:creationId xmlns:a16="http://schemas.microsoft.com/office/drawing/2014/main" id="{B220DF7A-1BA2-44C2-BBEF-2A9B663FE6B0}"/>
              </a:ext>
            </a:extLst>
          </p:cNvPr>
          <p:cNvSpPr txBox="1"/>
          <p:nvPr/>
        </p:nvSpPr>
        <p:spPr>
          <a:xfrm>
            <a:off x="7029436" y="2678998"/>
            <a:ext cx="7633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$ 7.00</a:t>
            </a:r>
          </a:p>
        </p:txBody>
      </p:sp>
      <p:sp>
        <p:nvSpPr>
          <p:cNvPr id="12" name="TextBox 11">
            <a:extLst>
              <a:ext uri="{FF2B5EF4-FFF2-40B4-BE49-F238E27FC236}">
                <a16:creationId xmlns:a16="http://schemas.microsoft.com/office/drawing/2014/main" id="{CDC9DC84-7989-4E60-948E-27DF7831CED1}"/>
              </a:ext>
            </a:extLst>
          </p:cNvPr>
          <p:cNvSpPr txBox="1"/>
          <p:nvPr/>
        </p:nvSpPr>
        <p:spPr>
          <a:xfrm>
            <a:off x="453504" y="3438317"/>
            <a:ext cx="933269" cy="369332"/>
          </a:xfrm>
          <a:prstGeom prst="rect">
            <a:avLst/>
          </a:prstGeom>
          <a:noFill/>
        </p:spPr>
        <p:txBody>
          <a:bodyPr wrap="none" rtlCol="0">
            <a:spAutoFit/>
          </a:bodyPr>
          <a:lstStyle/>
          <a:p>
            <a:r>
              <a:rPr lang="en-IE" b="1" dirty="0"/>
              <a:t>Balance</a:t>
            </a:r>
            <a:endParaRPr lang="en-GB" b="1" dirty="0"/>
          </a:p>
        </p:txBody>
      </p:sp>
      <p:sp>
        <p:nvSpPr>
          <p:cNvPr id="13" name="TextBox 12">
            <a:extLst>
              <a:ext uri="{FF2B5EF4-FFF2-40B4-BE49-F238E27FC236}">
                <a16:creationId xmlns:a16="http://schemas.microsoft.com/office/drawing/2014/main" id="{F6AD4715-5ACB-4BE7-86DF-0C6B68A52B36}"/>
              </a:ext>
            </a:extLst>
          </p:cNvPr>
          <p:cNvSpPr txBox="1"/>
          <p:nvPr/>
        </p:nvSpPr>
        <p:spPr>
          <a:xfrm>
            <a:off x="7029436" y="3100556"/>
            <a:ext cx="2195216" cy="369332"/>
          </a:xfrm>
          <a:prstGeom prst="rect">
            <a:avLst/>
          </a:pr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IE" i="1" dirty="0">
                <a:solidFill>
                  <a:schemeClr val="accent1">
                    <a:lumMod val="75000"/>
                  </a:schemeClr>
                </a:solidFill>
              </a:rPr>
              <a:t>As at event number 2</a:t>
            </a:r>
          </a:p>
        </p:txBody>
      </p:sp>
    </p:spTree>
    <p:extLst>
      <p:ext uri="{BB962C8B-B14F-4D97-AF65-F5344CB8AC3E}">
        <p14:creationId xmlns:p14="http://schemas.microsoft.com/office/powerpoint/2010/main" val="24480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E4D0-86EB-465A-AC2E-0046C9D8090E}"/>
              </a:ext>
            </a:extLst>
          </p:cNvPr>
          <p:cNvSpPr>
            <a:spLocks noGrp="1"/>
          </p:cNvSpPr>
          <p:nvPr>
            <p:ph type="title"/>
          </p:nvPr>
        </p:nvSpPr>
        <p:spPr/>
        <p:txBody>
          <a:bodyPr/>
          <a:lstStyle/>
          <a:p>
            <a:r>
              <a:rPr lang="en-IE" dirty="0"/>
              <a:t>Event sourcing “rules”</a:t>
            </a:r>
            <a:endParaRPr lang="en-GB" dirty="0"/>
          </a:p>
        </p:txBody>
      </p:sp>
      <p:sp>
        <p:nvSpPr>
          <p:cNvPr id="3" name="TextBox 2">
            <a:extLst>
              <a:ext uri="{FF2B5EF4-FFF2-40B4-BE49-F238E27FC236}">
                <a16:creationId xmlns:a16="http://schemas.microsoft.com/office/drawing/2014/main" id="{3FBC3AA4-0BD3-4777-ADD9-383B646B9ABC}"/>
              </a:ext>
            </a:extLst>
          </p:cNvPr>
          <p:cNvSpPr txBox="1"/>
          <p:nvPr/>
        </p:nvSpPr>
        <p:spPr>
          <a:xfrm>
            <a:off x="2589088" y="1880172"/>
            <a:ext cx="6789679" cy="707886"/>
          </a:xfrm>
          <a:prstGeom prst="rect">
            <a:avLst/>
          </a:prstGeom>
          <a:noFill/>
        </p:spPr>
        <p:txBody>
          <a:bodyPr wrap="none" rtlCol="0">
            <a:spAutoFit/>
          </a:bodyPr>
          <a:lstStyle/>
          <a:p>
            <a:r>
              <a:rPr lang="en-IE" sz="4000" dirty="0"/>
              <a:t>Event streams are </a:t>
            </a:r>
            <a:r>
              <a:rPr lang="en-IE" sz="4000" b="1" dirty="0"/>
              <a:t>Append Only</a:t>
            </a:r>
            <a:endParaRPr lang="en-GB" sz="4000" dirty="0"/>
          </a:p>
        </p:txBody>
      </p:sp>
      <p:sp>
        <p:nvSpPr>
          <p:cNvPr id="4" name="TextBox 3">
            <a:extLst>
              <a:ext uri="{FF2B5EF4-FFF2-40B4-BE49-F238E27FC236}">
                <a16:creationId xmlns:a16="http://schemas.microsoft.com/office/drawing/2014/main" id="{3AB66FF4-9E23-4123-911C-5D0E57A58529}"/>
              </a:ext>
            </a:extLst>
          </p:cNvPr>
          <p:cNvSpPr txBox="1"/>
          <p:nvPr/>
        </p:nvSpPr>
        <p:spPr>
          <a:xfrm>
            <a:off x="2589088" y="2766238"/>
            <a:ext cx="4777398" cy="707886"/>
          </a:xfrm>
          <a:prstGeom prst="rect">
            <a:avLst/>
          </a:prstGeom>
          <a:noFill/>
        </p:spPr>
        <p:txBody>
          <a:bodyPr wrap="none" rtlCol="0">
            <a:spAutoFit/>
          </a:bodyPr>
          <a:lstStyle/>
          <a:p>
            <a:r>
              <a:rPr lang="en-IE" sz="4000" dirty="0"/>
              <a:t>Events are </a:t>
            </a:r>
            <a:r>
              <a:rPr lang="en-IE" sz="4000" b="1" dirty="0"/>
              <a:t>Immutable</a:t>
            </a:r>
            <a:endParaRPr lang="en-GB" sz="4000" dirty="0"/>
          </a:p>
        </p:txBody>
      </p:sp>
      <p:sp>
        <p:nvSpPr>
          <p:cNvPr id="5" name="TextBox 4">
            <a:extLst>
              <a:ext uri="{FF2B5EF4-FFF2-40B4-BE49-F238E27FC236}">
                <a16:creationId xmlns:a16="http://schemas.microsoft.com/office/drawing/2014/main" id="{C72AC887-D2FE-46EF-AB6F-A498800D98FC}"/>
              </a:ext>
            </a:extLst>
          </p:cNvPr>
          <p:cNvSpPr txBox="1"/>
          <p:nvPr/>
        </p:nvSpPr>
        <p:spPr>
          <a:xfrm>
            <a:off x="2589088" y="3652304"/>
            <a:ext cx="5930919" cy="707886"/>
          </a:xfrm>
          <a:prstGeom prst="rect">
            <a:avLst/>
          </a:prstGeom>
          <a:noFill/>
        </p:spPr>
        <p:txBody>
          <a:bodyPr wrap="none" rtlCol="0">
            <a:spAutoFit/>
          </a:bodyPr>
          <a:lstStyle/>
          <a:p>
            <a:r>
              <a:rPr lang="en-IE" sz="4000" dirty="0">
                <a:solidFill>
                  <a:schemeClr val="bg1">
                    <a:lumMod val="50000"/>
                  </a:schemeClr>
                </a:solidFill>
              </a:rPr>
              <a:t>Event names are </a:t>
            </a:r>
            <a:r>
              <a:rPr lang="en-IE" sz="4000" b="1" dirty="0">
                <a:solidFill>
                  <a:schemeClr val="bg1">
                    <a:lumMod val="50000"/>
                  </a:schemeClr>
                </a:solidFill>
              </a:rPr>
              <a:t>past tense</a:t>
            </a:r>
            <a:endParaRPr lang="en-GB" sz="4000" dirty="0">
              <a:solidFill>
                <a:schemeClr val="bg1">
                  <a:lumMod val="50000"/>
                </a:schemeClr>
              </a:solidFill>
            </a:endParaRPr>
          </a:p>
        </p:txBody>
      </p:sp>
      <p:sp>
        <p:nvSpPr>
          <p:cNvPr id="6" name="TextBox 5">
            <a:extLst>
              <a:ext uri="{FF2B5EF4-FFF2-40B4-BE49-F238E27FC236}">
                <a16:creationId xmlns:a16="http://schemas.microsoft.com/office/drawing/2014/main" id="{A62E1933-0034-40EA-A8F7-4339BD5489BA}"/>
              </a:ext>
            </a:extLst>
          </p:cNvPr>
          <p:cNvSpPr txBox="1"/>
          <p:nvPr/>
        </p:nvSpPr>
        <p:spPr>
          <a:xfrm>
            <a:off x="2589088" y="4538370"/>
            <a:ext cx="5337551" cy="707886"/>
          </a:xfrm>
          <a:prstGeom prst="rect">
            <a:avLst/>
          </a:prstGeom>
          <a:noFill/>
        </p:spPr>
        <p:txBody>
          <a:bodyPr wrap="none" rtlCol="0">
            <a:spAutoFit/>
          </a:bodyPr>
          <a:lstStyle/>
          <a:p>
            <a:r>
              <a:rPr lang="en-IE" sz="4000" dirty="0">
                <a:solidFill>
                  <a:schemeClr val="bg1">
                    <a:lumMod val="50000"/>
                  </a:schemeClr>
                </a:solidFill>
              </a:rPr>
              <a:t>Events are for </a:t>
            </a:r>
            <a:r>
              <a:rPr lang="en-IE" sz="4000" b="1" dirty="0">
                <a:solidFill>
                  <a:schemeClr val="bg1">
                    <a:lumMod val="50000"/>
                  </a:schemeClr>
                </a:solidFill>
              </a:rPr>
              <a:t>one entity</a:t>
            </a:r>
            <a:endParaRPr lang="en-GB" sz="4000" dirty="0">
              <a:solidFill>
                <a:schemeClr val="bg1">
                  <a:lumMod val="50000"/>
                </a:schemeClr>
              </a:solidFill>
            </a:endParaRPr>
          </a:p>
        </p:txBody>
      </p:sp>
    </p:spTree>
    <p:extLst>
      <p:ext uri="{BB962C8B-B14F-4D97-AF65-F5344CB8AC3E}">
        <p14:creationId xmlns:p14="http://schemas.microsoft.com/office/powerpoint/2010/main" val="357330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E1F9-A77E-4EFD-8831-141165FEF7EC}"/>
              </a:ext>
            </a:extLst>
          </p:cNvPr>
          <p:cNvSpPr>
            <a:spLocks noGrp="1"/>
          </p:cNvSpPr>
          <p:nvPr>
            <p:ph type="title"/>
          </p:nvPr>
        </p:nvSpPr>
        <p:spPr/>
        <p:txBody>
          <a:bodyPr/>
          <a:lstStyle/>
          <a:p>
            <a:r>
              <a:rPr lang="en-IE" b="1" dirty="0">
                <a:solidFill>
                  <a:srgbClr val="00B050"/>
                </a:solidFill>
              </a:rPr>
              <a:t>Q</a:t>
            </a:r>
            <a:r>
              <a:rPr lang="en-IE" dirty="0"/>
              <a:t> &amp; </a:t>
            </a:r>
            <a:r>
              <a:rPr lang="en-IE" b="1" dirty="0">
                <a:solidFill>
                  <a:srgbClr val="0070C0"/>
                </a:solidFill>
              </a:rPr>
              <a:t>A</a:t>
            </a:r>
            <a:endParaRPr lang="en-GB" dirty="0"/>
          </a:p>
        </p:txBody>
      </p:sp>
      <p:pic>
        <p:nvPicPr>
          <p:cNvPr id="4" name="Picture 3" descr="A picture containing drawing&#10;&#10;Description automatically generated">
            <a:extLst>
              <a:ext uri="{FF2B5EF4-FFF2-40B4-BE49-F238E27FC236}">
                <a16:creationId xmlns:a16="http://schemas.microsoft.com/office/drawing/2014/main" id="{FB6651E7-8AF9-4B7E-A7D7-15767D0E32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9982" y="3062689"/>
            <a:ext cx="7784004" cy="3795311"/>
          </a:xfrm>
          <a:prstGeom prst="rect">
            <a:avLst/>
          </a:prstGeom>
        </p:spPr>
      </p:pic>
    </p:spTree>
    <p:extLst>
      <p:ext uri="{BB962C8B-B14F-4D97-AF65-F5344CB8AC3E}">
        <p14:creationId xmlns:p14="http://schemas.microsoft.com/office/powerpoint/2010/main" val="3971787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walk-though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479" y="1808251"/>
            <a:ext cx="2563354" cy="27684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A1D70F8E-CEDE-45A5-BB11-1B285162B3B2}"/>
              </a:ext>
            </a:extLst>
          </p:cNvPr>
          <p:cNvSpPr txBox="1"/>
          <p:nvPr/>
        </p:nvSpPr>
        <p:spPr>
          <a:xfrm>
            <a:off x="172894" y="4838075"/>
            <a:ext cx="9402619" cy="1015663"/>
          </a:xfrm>
          <a:prstGeom prst="rect">
            <a:avLst/>
          </a:prstGeom>
          <a:noFill/>
        </p:spPr>
        <p:txBody>
          <a:bodyPr wrap="square" rtlCol="0">
            <a:spAutoFit/>
          </a:bodyPr>
          <a:lstStyle/>
          <a:p>
            <a:r>
              <a:rPr lang="en-GB" sz="6000" b="1" dirty="0">
                <a:solidFill>
                  <a:srgbClr val="0070C0"/>
                </a:solidFill>
              </a:rPr>
              <a:t>https://tinyurl.com/es-bank</a:t>
            </a:r>
            <a:endParaRPr lang="en-GB" sz="6000" dirty="0">
              <a:solidFill>
                <a:srgbClr val="0070C0"/>
              </a:solidFill>
            </a:endParaRPr>
          </a:p>
        </p:txBody>
      </p:sp>
    </p:spTree>
    <p:extLst>
      <p:ext uri="{BB962C8B-B14F-4D97-AF65-F5344CB8AC3E}">
        <p14:creationId xmlns:p14="http://schemas.microsoft.com/office/powerpoint/2010/main" val="3718471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7271</TotalTime>
  <Words>2949</Words>
  <Application>Microsoft Office PowerPoint</Application>
  <PresentationFormat>Widescreen</PresentationFormat>
  <Paragraphs>449</Paragraphs>
  <Slides>50</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Consolas</vt:lpstr>
      <vt:lpstr>OpenSans</vt:lpstr>
      <vt:lpstr>Office Theme</vt:lpstr>
      <vt:lpstr>PowerPoint Presentation</vt:lpstr>
      <vt:lpstr>Agenda</vt:lpstr>
      <vt:lpstr>Caveats</vt:lpstr>
      <vt:lpstr>Motivation: Addressing sources of cost</vt:lpstr>
      <vt:lpstr>Event stream based example</vt:lpstr>
      <vt:lpstr>Projection</vt:lpstr>
      <vt:lpstr>Event sourcing “rules”</vt:lpstr>
      <vt:lpstr>Q &amp; A</vt:lpstr>
      <vt:lpstr>Event sourcing on Azure functions  walk-though example</vt:lpstr>
      <vt:lpstr>Open a new account</vt:lpstr>
      <vt:lpstr>Open a new account</vt:lpstr>
      <vt:lpstr>Open a new account</vt:lpstr>
      <vt:lpstr>Open a new account</vt:lpstr>
      <vt:lpstr>Open a new account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Q &amp; A</vt:lpstr>
      <vt:lpstr>Notifications</vt:lpstr>
      <vt:lpstr>Notifications</vt:lpstr>
      <vt:lpstr>Introduction to Event Grid</vt:lpstr>
      <vt:lpstr>Event Grid filtering</vt:lpstr>
      <vt:lpstr>Event grid message content</vt:lpstr>
      <vt:lpstr>Overview of an example system architecture</vt:lpstr>
      <vt:lpstr>Handling a command</vt:lpstr>
      <vt:lpstr>Command – apply interest to all accounts</vt:lpstr>
      <vt:lpstr>Sub-orchestration</vt:lpstr>
      <vt:lpstr>Handling a query</vt:lpstr>
      <vt:lpstr>Query orchestrator</vt:lpstr>
      <vt:lpstr>Query orchestrator</vt:lpstr>
      <vt:lpstr>Code and architecture recap</vt:lpstr>
      <vt:lpstr>Q &amp; A</vt:lpstr>
      <vt:lpstr>Part 2: Extra time </vt:lpstr>
      <vt:lpstr>Demo– adding interest</vt:lpstr>
      <vt:lpstr>Accrue interest</vt:lpstr>
      <vt:lpstr>Pay interest</vt:lpstr>
      <vt:lpstr>Pay interest</vt:lpstr>
      <vt:lpstr>Pay interest</vt:lpstr>
      <vt:lpstr>Extend the overdraft if they need it</vt:lpstr>
      <vt:lpstr>Part 3: Advanced CQRS with orchestration </vt:lpstr>
      <vt:lpstr>Handling a query</vt:lpstr>
      <vt:lpstr>Serverless – time to go all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403</cp:revision>
  <dcterms:created xsi:type="dcterms:W3CDTF">2018-06-08T13:10:43Z</dcterms:created>
  <dcterms:modified xsi:type="dcterms:W3CDTF">2021-01-06T23:51:14Z</dcterms:modified>
</cp:coreProperties>
</file>